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38" r:id="rId2"/>
  </p:sldMasterIdLst>
  <p:notesMasterIdLst>
    <p:notesMasterId r:id="rId48"/>
  </p:notesMasterIdLst>
  <p:sldIdLst>
    <p:sldId id="317" r:id="rId3"/>
    <p:sldId id="319" r:id="rId4"/>
    <p:sldId id="321" r:id="rId5"/>
    <p:sldId id="356" r:id="rId6"/>
    <p:sldId id="323" r:id="rId7"/>
    <p:sldId id="324" r:id="rId8"/>
    <p:sldId id="325" r:id="rId9"/>
    <p:sldId id="326" r:id="rId10"/>
    <p:sldId id="327" r:id="rId11"/>
    <p:sldId id="328" r:id="rId12"/>
    <p:sldId id="329" r:id="rId13"/>
    <p:sldId id="330" r:id="rId14"/>
    <p:sldId id="355" r:id="rId15"/>
    <p:sldId id="331" r:id="rId16"/>
    <p:sldId id="337" r:id="rId17"/>
    <p:sldId id="338" r:id="rId18"/>
    <p:sldId id="370" r:id="rId19"/>
    <p:sldId id="371" r:id="rId20"/>
    <p:sldId id="358" r:id="rId21"/>
    <p:sldId id="340" r:id="rId22"/>
    <p:sldId id="341" r:id="rId23"/>
    <p:sldId id="342" r:id="rId24"/>
    <p:sldId id="343" r:id="rId25"/>
    <p:sldId id="344" r:id="rId26"/>
    <p:sldId id="345" r:id="rId27"/>
    <p:sldId id="361" r:id="rId28"/>
    <p:sldId id="346" r:id="rId29"/>
    <p:sldId id="362" r:id="rId30"/>
    <p:sldId id="347" r:id="rId31"/>
    <p:sldId id="363" r:id="rId32"/>
    <p:sldId id="348" r:id="rId33"/>
    <p:sldId id="364" r:id="rId34"/>
    <p:sldId id="365" r:id="rId35"/>
    <p:sldId id="351" r:id="rId36"/>
    <p:sldId id="367" r:id="rId37"/>
    <p:sldId id="368" r:id="rId38"/>
    <p:sldId id="369" r:id="rId39"/>
    <p:sldId id="349" r:id="rId40"/>
    <p:sldId id="366" r:id="rId41"/>
    <p:sldId id="353" r:id="rId42"/>
    <p:sldId id="373" r:id="rId43"/>
    <p:sldId id="359" r:id="rId44"/>
    <p:sldId id="360" r:id="rId45"/>
    <p:sldId id="372" r:id="rId46"/>
    <p:sldId id="322" r:id="rId47"/>
  </p:sldIdLst>
  <p:sldSz cx="18288000" cy="10287000"/>
  <p:notesSz cx="6858000" cy="9144000"/>
  <p:embeddedFontLst>
    <p:embeddedFont>
      <p:font typeface="Calibri" panose="020F0502020204030204" pitchFamily="34" charset="0"/>
      <p:regular r:id="rId49"/>
      <p:bold r:id="rId50"/>
      <p:italic r:id="rId51"/>
      <p:boldItalic r:id="rId52"/>
    </p:embeddedFont>
    <p:embeddedFont>
      <p:font typeface="Sitka Heading Semibold" pitchFamily="2" charset="0"/>
      <p:bold r:id="rId53"/>
      <p:boldItalic r:id="rId54"/>
    </p:embeddedFont>
    <p:embeddedFont>
      <p:font typeface="Constantia" panose="02030602050306030303" pitchFamily="18"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0066"/>
    <a:srgbClr val="000000"/>
    <a:srgbClr val="008000"/>
    <a:srgbClr val="55269A"/>
    <a:srgbClr val="FF66FF"/>
    <a:srgbClr val="3399FF"/>
    <a:srgbClr val="FF9933"/>
    <a:srgbClr val="80008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5C921-875A-4154-845D-B0B382A073F9}"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5AFEA-0F06-4765-A1D2-202098EEAF4A}" type="slidenum">
              <a:rPr lang="en-US" smtClean="0"/>
              <a:t>‹#›</a:t>
            </a:fld>
            <a:endParaRPr lang="en-US"/>
          </a:p>
        </p:txBody>
      </p:sp>
    </p:spTree>
    <p:extLst>
      <p:ext uri="{BB962C8B-B14F-4D97-AF65-F5344CB8AC3E}">
        <p14:creationId xmlns:p14="http://schemas.microsoft.com/office/powerpoint/2010/main" val="310359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4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480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83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41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296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265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170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765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56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03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63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2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95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805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909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301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075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3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9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823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638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59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185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001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041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466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484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890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669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139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803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83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560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933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197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6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287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05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37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19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4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11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67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413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8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697539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14257659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520167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7499358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80800498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537607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426061581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16998563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188071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21535503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324236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635158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7046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13602544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42249260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95891190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204352131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9535058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6104435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385079945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331435216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02115571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187973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43117657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173305526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2284594951"/>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270762501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7478663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41895974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4753014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150738824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163905778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52573317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056858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34199012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79086866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2349201643"/>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179946040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122334997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29024297"/>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2331255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83580774"/>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834619959"/>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7600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503258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6268815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1961884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85049242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46393777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360322629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0215714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55769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59398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5464145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201697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6606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0249309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1214564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2890462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5071475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45216809"/>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1002576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189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326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14916607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042575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5789495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303048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43281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21954701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7309496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9312894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33566552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21902624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611801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376697931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547815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760244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0666208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270031540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045569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0377350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18881689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02751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824474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17111435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095340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287219722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9249077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344172046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37502232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391369787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25547942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1889923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3064157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36674764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25312434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553179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247928472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8033611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942850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323013658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30382094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352542538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2955006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26410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64569374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8708347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8967809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4560846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0280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26168862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078362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422756485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98248210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135488970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5294730"/>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57235340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12013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4338790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160496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2095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6911928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069543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2616631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9998712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34105272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775781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5779796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36614564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633085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72099894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34815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3332256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7179296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3403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2808223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6318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33435622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6897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628397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0737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4731295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8792112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3473647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5912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283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97181128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29998762"/>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25201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66" Type="http://schemas.openxmlformats.org/officeDocument/2006/relationships/slideLayout" Target="../slideLayouts/slideLayout143.xml"/><Relationship Id="rId74" Type="http://schemas.openxmlformats.org/officeDocument/2006/relationships/slideLayout" Target="../slideLayouts/slideLayout15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61" Type="http://schemas.openxmlformats.org/officeDocument/2006/relationships/slideLayout" Target="../slideLayouts/slideLayout13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theme" Target="../theme/theme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28/06/2023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115362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28/06/2023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7042103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tudent on computer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170" y="6878417"/>
            <a:ext cx="3437052" cy="34370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Nueva Compañía de Semiconductores de Toshiba - Bienvenidos a nuestro Portal  Diario de Noticias IT/USERS® | Electronics illustration, Electronics  circuit, Electronic circuit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9914" y="6896100"/>
            <a:ext cx="4267200" cy="290453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6611600" y="266700"/>
            <a:ext cx="13716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8"/>
          <p:cNvGrpSpPr>
            <a:grpSpLocks noChangeAspect="1"/>
          </p:cNvGrpSpPr>
          <p:nvPr/>
        </p:nvGrpSpPr>
        <p:grpSpPr bwMode="auto">
          <a:xfrm>
            <a:off x="425185" y="374173"/>
            <a:ext cx="2291585" cy="2291585"/>
            <a:chOff x="1246" y="697"/>
            <a:chExt cx="2850" cy="2850"/>
          </a:xfrm>
        </p:grpSpPr>
        <p:sp>
          <p:nvSpPr>
            <p:cNvPr id="42"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0"/>
            <p:cNvSpPr>
              <a:spLocks/>
            </p:cNvSpPr>
            <p:nvPr/>
          </p:nvSpPr>
          <p:spPr bwMode="auto">
            <a:xfrm>
              <a:off x="1650" y="2901"/>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1"/>
            <p:cNvSpPr>
              <a:spLocks/>
            </p:cNvSpPr>
            <p:nvPr/>
          </p:nvSpPr>
          <p:spPr bwMode="auto">
            <a:xfrm>
              <a:off x="1584"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2"/>
            <p:cNvSpPr>
              <a:spLocks/>
            </p:cNvSpPr>
            <p:nvPr/>
          </p:nvSpPr>
          <p:spPr bwMode="auto">
            <a:xfrm>
              <a:off x="3023" y="2808"/>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p:nvSpPr>
          <p:spPr bwMode="auto">
            <a:xfrm>
              <a:off x="3357"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4"/>
            <p:cNvSpPr>
              <a:spLocks/>
            </p:cNvSpPr>
            <p:nvPr/>
          </p:nvSpPr>
          <p:spPr bwMode="auto">
            <a:xfrm>
              <a:off x="3449" y="2852"/>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5"/>
            <p:cNvSpPr>
              <a:spLocks/>
            </p:cNvSpPr>
            <p:nvPr/>
          </p:nvSpPr>
          <p:spPr bwMode="auto">
            <a:xfrm>
              <a:off x="2017" y="1126"/>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6"/>
            <p:cNvSpPr>
              <a:spLocks/>
            </p:cNvSpPr>
            <p:nvPr/>
          </p:nvSpPr>
          <p:spPr bwMode="auto">
            <a:xfrm>
              <a:off x="3401" y="1053"/>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8"/>
            <p:cNvSpPr>
              <a:spLocks/>
            </p:cNvSpPr>
            <p:nvPr/>
          </p:nvSpPr>
          <p:spPr bwMode="auto">
            <a:xfrm>
              <a:off x="2178" y="697"/>
              <a:ext cx="1447" cy="757"/>
            </a:xfrm>
            <a:custGeom>
              <a:avLst/>
              <a:gdLst>
                <a:gd name="T0" fmla="*/ 17 w 329"/>
                <a:gd name="T1" fmla="*/ 169 h 172"/>
                <a:gd name="T2" fmla="*/ 15 w 329"/>
                <a:gd name="T3" fmla="*/ 93 h 172"/>
                <a:gd name="T4" fmla="*/ 2 w 329"/>
                <a:gd name="T5" fmla="*/ 36 h 172"/>
                <a:gd name="T6" fmla="*/ 21 w 329"/>
                <a:gd name="T7" fmla="*/ 14 h 172"/>
                <a:gd name="T8" fmla="*/ 112 w 329"/>
                <a:gd name="T9" fmla="*/ 0 h 172"/>
                <a:gd name="T10" fmla="*/ 329 w 329"/>
                <a:gd name="T11" fmla="*/ 90 h 172"/>
                <a:gd name="T12" fmla="*/ 268 w 329"/>
                <a:gd name="T13" fmla="*/ 129 h 172"/>
                <a:gd name="T14" fmla="*/ 223 w 329"/>
                <a:gd name="T15" fmla="*/ 171 h 172"/>
                <a:gd name="T16" fmla="*/ 206 w 329"/>
                <a:gd name="T17" fmla="*/ 168 h 172"/>
                <a:gd name="T18" fmla="*/ 112 w 329"/>
                <a:gd name="T19" fmla="*/ 142 h 172"/>
                <a:gd name="T20" fmla="*/ 17 w 329"/>
                <a:gd name="T21" fmla="*/ 16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9"/>
            <p:cNvSpPr>
              <a:spLocks/>
            </p:cNvSpPr>
            <p:nvPr/>
          </p:nvSpPr>
          <p:spPr bwMode="auto">
            <a:xfrm>
              <a:off x="1246" y="1172"/>
              <a:ext cx="717" cy="1447"/>
            </a:xfrm>
            <a:custGeom>
              <a:avLst/>
              <a:gdLst>
                <a:gd name="T0" fmla="*/ 159 w 163"/>
                <a:gd name="T1" fmla="*/ 311 h 329"/>
                <a:gd name="T2" fmla="*/ 88 w 163"/>
                <a:gd name="T3" fmla="*/ 314 h 329"/>
                <a:gd name="T4" fmla="*/ 33 w 163"/>
                <a:gd name="T5" fmla="*/ 327 h 329"/>
                <a:gd name="T6" fmla="*/ 13 w 163"/>
                <a:gd name="T7" fmla="*/ 308 h 329"/>
                <a:gd name="T8" fmla="*/ 0 w 163"/>
                <a:gd name="T9" fmla="*/ 216 h 329"/>
                <a:gd name="T10" fmla="*/ 84 w 163"/>
                <a:gd name="T11" fmla="*/ 0 h 329"/>
                <a:gd name="T12" fmla="*/ 122 w 163"/>
                <a:gd name="T13" fmla="*/ 60 h 329"/>
                <a:gd name="T14" fmla="*/ 161 w 163"/>
                <a:gd name="T15" fmla="*/ 106 h 329"/>
                <a:gd name="T16" fmla="*/ 158 w 163"/>
                <a:gd name="T17" fmla="*/ 123 h 329"/>
                <a:gd name="T18" fmla="*/ 134 w 163"/>
                <a:gd name="T19" fmla="*/ 216 h 329"/>
                <a:gd name="T20" fmla="*/ 159 w 163"/>
                <a:gd name="T21" fmla="*/ 31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0"/>
            <p:cNvSpPr>
              <a:spLocks/>
            </p:cNvSpPr>
            <p:nvPr/>
          </p:nvSpPr>
          <p:spPr bwMode="auto">
            <a:xfrm>
              <a:off x="1716" y="2835"/>
              <a:ext cx="1452" cy="712"/>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1"/>
            <p:cNvSpPr>
              <a:spLocks/>
            </p:cNvSpPr>
            <p:nvPr/>
          </p:nvSpPr>
          <p:spPr bwMode="auto">
            <a:xfrm>
              <a:off x="3383" y="1630"/>
              <a:ext cx="713"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7167052" y="17328"/>
            <a:ext cx="2146382" cy="1126507"/>
            <a:chOff x="1477805" y="2206494"/>
            <a:chExt cx="1847278" cy="1291990"/>
          </a:xfrm>
        </p:grpSpPr>
        <p:sp>
          <p:nvSpPr>
            <p:cNvPr id="83" name="Rectangle 8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8" name="Group 87"/>
          <p:cNvGrpSpPr/>
          <p:nvPr/>
        </p:nvGrpSpPr>
        <p:grpSpPr>
          <a:xfrm>
            <a:off x="9282954" y="17331"/>
            <a:ext cx="1947135" cy="1126507"/>
            <a:chOff x="5172361" y="2206494"/>
            <a:chExt cx="1847278" cy="1291990"/>
          </a:xfrm>
          <a:solidFill>
            <a:schemeClr val="accent1"/>
          </a:solidFill>
        </p:grpSpPr>
        <p:sp>
          <p:nvSpPr>
            <p:cNvPr id="89" name="Rectangle 8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5" name="Group 94"/>
          <p:cNvGrpSpPr/>
          <p:nvPr/>
        </p:nvGrpSpPr>
        <p:grpSpPr>
          <a:xfrm>
            <a:off x="11230088" y="17330"/>
            <a:ext cx="1947135" cy="1126507"/>
            <a:chOff x="5172361" y="2206494"/>
            <a:chExt cx="1847278" cy="1291990"/>
          </a:xfrm>
          <a:solidFill>
            <a:schemeClr val="accent1"/>
          </a:solidFill>
        </p:grpSpPr>
        <p:sp>
          <p:nvSpPr>
            <p:cNvPr id="96" name="Rectangle 95"/>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Rectangle 96"/>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8" name="Group 97"/>
          <p:cNvGrpSpPr/>
          <p:nvPr/>
        </p:nvGrpSpPr>
        <p:grpSpPr>
          <a:xfrm>
            <a:off x="13177221" y="17329"/>
            <a:ext cx="1947135" cy="1126507"/>
            <a:chOff x="5172361" y="2206494"/>
            <a:chExt cx="1847278" cy="1291990"/>
          </a:xfrm>
          <a:solidFill>
            <a:schemeClr val="accent1"/>
          </a:solidFill>
        </p:grpSpPr>
        <p:sp>
          <p:nvSpPr>
            <p:cNvPr id="99" name="Rectangle 9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0" name="Rectangle 9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2" name="Group 101"/>
          <p:cNvGrpSpPr/>
          <p:nvPr/>
        </p:nvGrpSpPr>
        <p:grpSpPr>
          <a:xfrm>
            <a:off x="5419165" y="17327"/>
            <a:ext cx="1947134" cy="1126507"/>
            <a:chOff x="1477805" y="2206494"/>
            <a:chExt cx="1847278" cy="1291990"/>
          </a:xfrm>
        </p:grpSpPr>
        <p:sp>
          <p:nvSpPr>
            <p:cNvPr id="103" name="Rectangle 10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Rectangle 10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5" name="Group 104"/>
          <p:cNvGrpSpPr/>
          <p:nvPr/>
        </p:nvGrpSpPr>
        <p:grpSpPr>
          <a:xfrm>
            <a:off x="3548230" y="17326"/>
            <a:ext cx="1947134" cy="1126507"/>
            <a:chOff x="1477805" y="2206494"/>
            <a:chExt cx="1847278" cy="1291990"/>
          </a:xfrm>
        </p:grpSpPr>
        <p:sp>
          <p:nvSpPr>
            <p:cNvPr id="106" name="Rectangle 105"/>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7" name="Rectangle 106"/>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0" name="Group 109"/>
          <p:cNvGrpSpPr/>
          <p:nvPr/>
        </p:nvGrpSpPr>
        <p:grpSpPr>
          <a:xfrm>
            <a:off x="944611" y="901531"/>
            <a:ext cx="1299255" cy="837595"/>
            <a:chOff x="2144713" y="2039938"/>
            <a:chExt cx="1511300" cy="1055688"/>
          </a:xfrm>
          <a:solidFill>
            <a:schemeClr val="accent1"/>
          </a:solidFill>
        </p:grpSpPr>
        <p:sp>
          <p:nvSpPr>
            <p:cNvPr id="111" name="Freeform 110"/>
            <p:cNvSpPr>
              <a:spLocks/>
            </p:cNvSpPr>
            <p:nvPr/>
          </p:nvSpPr>
          <p:spPr bwMode="auto">
            <a:xfrm>
              <a:off x="2603500" y="203993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2" name="Freeform 111"/>
            <p:cNvSpPr>
              <a:spLocks/>
            </p:cNvSpPr>
            <p:nvPr/>
          </p:nvSpPr>
          <p:spPr bwMode="auto">
            <a:xfrm>
              <a:off x="3141663" y="209550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3" name="Freeform 112"/>
            <p:cNvSpPr>
              <a:spLocks/>
            </p:cNvSpPr>
            <p:nvPr/>
          </p:nvSpPr>
          <p:spPr bwMode="auto">
            <a:xfrm>
              <a:off x="2922588" y="203993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4" name="Freeform 113"/>
            <p:cNvSpPr>
              <a:spLocks/>
            </p:cNvSpPr>
            <p:nvPr/>
          </p:nvSpPr>
          <p:spPr bwMode="auto">
            <a:xfrm>
              <a:off x="3368675" y="227806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5" name="Freeform 114"/>
            <p:cNvSpPr>
              <a:spLocks/>
            </p:cNvSpPr>
            <p:nvPr/>
          </p:nvSpPr>
          <p:spPr bwMode="auto">
            <a:xfrm>
              <a:off x="2198688" y="227806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7" name="Freeform 116"/>
            <p:cNvSpPr>
              <a:spLocks/>
            </p:cNvSpPr>
            <p:nvPr/>
          </p:nvSpPr>
          <p:spPr bwMode="auto">
            <a:xfrm>
              <a:off x="2381250" y="211931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8" name="Freeform 117"/>
            <p:cNvSpPr>
              <a:spLocks/>
            </p:cNvSpPr>
            <p:nvPr/>
          </p:nvSpPr>
          <p:spPr bwMode="auto">
            <a:xfrm>
              <a:off x="2144713" y="255746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9" name="Freeform 118"/>
            <p:cNvSpPr>
              <a:spLocks/>
            </p:cNvSpPr>
            <p:nvPr/>
          </p:nvSpPr>
          <p:spPr bwMode="auto">
            <a:xfrm>
              <a:off x="2144713" y="281940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0" name="Freeform 119"/>
            <p:cNvSpPr>
              <a:spLocks/>
            </p:cNvSpPr>
            <p:nvPr/>
          </p:nvSpPr>
          <p:spPr bwMode="auto">
            <a:xfrm>
              <a:off x="3490913" y="249872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1" name="Freeform 120"/>
            <p:cNvSpPr>
              <a:spLocks/>
            </p:cNvSpPr>
            <p:nvPr/>
          </p:nvSpPr>
          <p:spPr bwMode="auto">
            <a:xfrm>
              <a:off x="3508375" y="281940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grpSp>
      <p:grpSp>
        <p:nvGrpSpPr>
          <p:cNvPr id="122" name="Group 121"/>
          <p:cNvGrpSpPr/>
          <p:nvPr/>
        </p:nvGrpSpPr>
        <p:grpSpPr>
          <a:xfrm rot="20110684">
            <a:off x="1351731" y="1151465"/>
            <a:ext cx="585198" cy="606013"/>
            <a:chOff x="2724150" y="2305051"/>
            <a:chExt cx="646113" cy="661988"/>
          </a:xfrm>
          <a:solidFill>
            <a:schemeClr val="tx2"/>
          </a:solidFill>
        </p:grpSpPr>
        <p:sp>
          <p:nvSpPr>
            <p:cNvPr id="123"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24"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25" name="Group 124"/>
          <p:cNvGrpSpPr>
            <a:grpSpLocks noChangeAspect="1"/>
          </p:cNvGrpSpPr>
          <p:nvPr/>
        </p:nvGrpSpPr>
        <p:grpSpPr>
          <a:xfrm>
            <a:off x="15568569" y="345564"/>
            <a:ext cx="2227704" cy="2634464"/>
            <a:chOff x="4221356" y="1626130"/>
            <a:chExt cx="3815479" cy="4512156"/>
          </a:xfrm>
        </p:grpSpPr>
        <p:sp>
          <p:nvSpPr>
            <p:cNvPr id="126" name="Freeform 125"/>
            <p:cNvSpPr>
              <a:spLocks/>
            </p:cNvSpPr>
            <p:nvPr/>
          </p:nvSpPr>
          <p:spPr bwMode="auto">
            <a:xfrm>
              <a:off x="6605324" y="2793384"/>
              <a:ext cx="1431511" cy="374482"/>
            </a:xfrm>
            <a:custGeom>
              <a:avLst/>
              <a:gdLst>
                <a:gd name="T0" fmla="*/ 1013 w 1013"/>
                <a:gd name="T1" fmla="*/ 265 h 265"/>
                <a:gd name="T2" fmla="*/ 0 w 1013"/>
                <a:gd name="T3" fmla="*/ 0 h 265"/>
                <a:gd name="T4" fmla="*/ 675 w 1013"/>
                <a:gd name="T5" fmla="*/ 241 h 265"/>
                <a:gd name="T6" fmla="*/ 1013 w 1013"/>
                <a:gd name="T7" fmla="*/ 265 h 265"/>
              </a:gdLst>
              <a:ahLst/>
              <a:cxnLst>
                <a:cxn ang="0">
                  <a:pos x="T0" y="T1"/>
                </a:cxn>
                <a:cxn ang="0">
                  <a:pos x="T2" y="T3"/>
                </a:cxn>
                <a:cxn ang="0">
                  <a:pos x="T4" y="T5"/>
                </a:cxn>
                <a:cxn ang="0">
                  <a:pos x="T6" y="T7"/>
                </a:cxn>
              </a:cxnLst>
              <a:rect l="0" t="0" r="r" b="b"/>
              <a:pathLst>
                <a:path w="1013" h="265">
                  <a:moveTo>
                    <a:pt x="1013" y="265"/>
                  </a:moveTo>
                  <a:lnTo>
                    <a:pt x="0" y="0"/>
                  </a:lnTo>
                  <a:lnTo>
                    <a:pt x="675" y="241"/>
                  </a:lnTo>
                  <a:lnTo>
                    <a:pt x="1013" y="265"/>
                  </a:lnTo>
                  <a:close/>
                </a:path>
              </a:pathLst>
            </a:cu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7" name="Freeform 126"/>
            <p:cNvSpPr>
              <a:spLocks/>
            </p:cNvSpPr>
            <p:nvPr/>
          </p:nvSpPr>
          <p:spPr bwMode="auto">
            <a:xfrm>
              <a:off x="7559193" y="3133950"/>
              <a:ext cx="477641" cy="1131925"/>
            </a:xfrm>
            <a:custGeom>
              <a:avLst/>
              <a:gdLst>
                <a:gd name="T0" fmla="*/ 0 w 338"/>
                <a:gd name="T1" fmla="*/ 801 h 801"/>
                <a:gd name="T2" fmla="*/ 338 w 338"/>
                <a:gd name="T3" fmla="*/ 24 h 801"/>
                <a:gd name="T4" fmla="*/ 0 w 338"/>
                <a:gd name="T5" fmla="*/ 0 h 801"/>
                <a:gd name="T6" fmla="*/ 0 w 338"/>
                <a:gd name="T7" fmla="*/ 801 h 801"/>
              </a:gdLst>
              <a:ahLst/>
              <a:cxnLst>
                <a:cxn ang="0">
                  <a:pos x="T0" y="T1"/>
                </a:cxn>
                <a:cxn ang="0">
                  <a:pos x="T2" y="T3"/>
                </a:cxn>
                <a:cxn ang="0">
                  <a:pos x="T4" y="T5"/>
                </a:cxn>
                <a:cxn ang="0">
                  <a:pos x="T6" y="T7"/>
                </a:cxn>
              </a:cxnLst>
              <a:rect l="0" t="0" r="r" b="b"/>
              <a:pathLst>
                <a:path w="338" h="801">
                  <a:moveTo>
                    <a:pt x="0" y="801"/>
                  </a:moveTo>
                  <a:lnTo>
                    <a:pt x="338" y="24"/>
                  </a:lnTo>
                  <a:lnTo>
                    <a:pt x="0" y="0"/>
                  </a:lnTo>
                  <a:lnTo>
                    <a:pt x="0" y="801"/>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8" name="Freeform 127"/>
            <p:cNvSpPr>
              <a:spLocks/>
            </p:cNvSpPr>
            <p:nvPr/>
          </p:nvSpPr>
          <p:spPr bwMode="auto">
            <a:xfrm>
              <a:off x="6605324" y="2793384"/>
              <a:ext cx="953870" cy="1472492"/>
            </a:xfrm>
            <a:custGeom>
              <a:avLst/>
              <a:gdLst>
                <a:gd name="T0" fmla="*/ 675 w 675"/>
                <a:gd name="T1" fmla="*/ 1042 h 1042"/>
                <a:gd name="T2" fmla="*/ 675 w 675"/>
                <a:gd name="T3" fmla="*/ 241 h 1042"/>
                <a:gd name="T4" fmla="*/ 0 w 675"/>
                <a:gd name="T5" fmla="*/ 0 h 1042"/>
                <a:gd name="T6" fmla="*/ 0 w 675"/>
                <a:gd name="T7" fmla="*/ 800 h 1042"/>
                <a:gd name="T8" fmla="*/ 675 w 675"/>
                <a:gd name="T9" fmla="*/ 1042 h 1042"/>
              </a:gdLst>
              <a:ahLst/>
              <a:cxnLst>
                <a:cxn ang="0">
                  <a:pos x="T0" y="T1"/>
                </a:cxn>
                <a:cxn ang="0">
                  <a:pos x="T2" y="T3"/>
                </a:cxn>
                <a:cxn ang="0">
                  <a:pos x="T4" y="T5"/>
                </a:cxn>
                <a:cxn ang="0">
                  <a:pos x="T6" y="T7"/>
                </a:cxn>
                <a:cxn ang="0">
                  <a:pos x="T8" y="T9"/>
                </a:cxn>
              </a:cxnLst>
              <a:rect l="0" t="0" r="r" b="b"/>
              <a:pathLst>
                <a:path w="675" h="1042">
                  <a:moveTo>
                    <a:pt x="675" y="1042"/>
                  </a:moveTo>
                  <a:lnTo>
                    <a:pt x="675" y="241"/>
                  </a:lnTo>
                  <a:lnTo>
                    <a:pt x="0" y="0"/>
                  </a:lnTo>
                  <a:lnTo>
                    <a:pt x="0" y="800"/>
                  </a:lnTo>
                  <a:lnTo>
                    <a:pt x="675" y="1042"/>
                  </a:lnTo>
                  <a:close/>
                </a:path>
              </a:pathLst>
            </a:custGeom>
            <a:solidFill>
              <a:srgbClr val="D1D1D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9" name="Freeform 128"/>
            <p:cNvSpPr>
              <a:spLocks/>
            </p:cNvSpPr>
            <p:nvPr/>
          </p:nvSpPr>
          <p:spPr bwMode="auto">
            <a:xfrm>
              <a:off x="4221356" y="2793384"/>
              <a:ext cx="1430098" cy="374482"/>
            </a:xfrm>
            <a:custGeom>
              <a:avLst/>
              <a:gdLst>
                <a:gd name="T0" fmla="*/ 0 w 1012"/>
                <a:gd name="T1" fmla="*/ 265 h 265"/>
                <a:gd name="T2" fmla="*/ 1012 w 1012"/>
                <a:gd name="T3" fmla="*/ 0 h 265"/>
                <a:gd name="T4" fmla="*/ 337 w 1012"/>
                <a:gd name="T5" fmla="*/ 241 h 265"/>
                <a:gd name="T6" fmla="*/ 0 w 1012"/>
                <a:gd name="T7" fmla="*/ 265 h 265"/>
              </a:gdLst>
              <a:ahLst/>
              <a:cxnLst>
                <a:cxn ang="0">
                  <a:pos x="T0" y="T1"/>
                </a:cxn>
                <a:cxn ang="0">
                  <a:pos x="T2" y="T3"/>
                </a:cxn>
                <a:cxn ang="0">
                  <a:pos x="T4" y="T5"/>
                </a:cxn>
                <a:cxn ang="0">
                  <a:pos x="T6" y="T7"/>
                </a:cxn>
              </a:cxnLst>
              <a:rect l="0" t="0" r="r" b="b"/>
              <a:pathLst>
                <a:path w="1012" h="265">
                  <a:moveTo>
                    <a:pt x="0" y="265"/>
                  </a:moveTo>
                  <a:lnTo>
                    <a:pt x="1012" y="0"/>
                  </a:lnTo>
                  <a:lnTo>
                    <a:pt x="337" y="241"/>
                  </a:lnTo>
                  <a:lnTo>
                    <a:pt x="0" y="26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0" name="Freeform 129"/>
            <p:cNvSpPr>
              <a:spLocks/>
            </p:cNvSpPr>
            <p:nvPr/>
          </p:nvSpPr>
          <p:spPr bwMode="auto">
            <a:xfrm>
              <a:off x="4221356" y="3133950"/>
              <a:ext cx="476229" cy="1131925"/>
            </a:xfrm>
            <a:custGeom>
              <a:avLst/>
              <a:gdLst>
                <a:gd name="T0" fmla="*/ 337 w 337"/>
                <a:gd name="T1" fmla="*/ 801 h 801"/>
                <a:gd name="T2" fmla="*/ 0 w 337"/>
                <a:gd name="T3" fmla="*/ 24 h 801"/>
                <a:gd name="T4" fmla="*/ 337 w 337"/>
                <a:gd name="T5" fmla="*/ 0 h 801"/>
                <a:gd name="T6" fmla="*/ 337 w 337"/>
                <a:gd name="T7" fmla="*/ 801 h 801"/>
              </a:gdLst>
              <a:ahLst/>
              <a:cxnLst>
                <a:cxn ang="0">
                  <a:pos x="T0" y="T1"/>
                </a:cxn>
                <a:cxn ang="0">
                  <a:pos x="T2" y="T3"/>
                </a:cxn>
                <a:cxn ang="0">
                  <a:pos x="T4" y="T5"/>
                </a:cxn>
                <a:cxn ang="0">
                  <a:pos x="T6" y="T7"/>
                </a:cxn>
              </a:cxnLst>
              <a:rect l="0" t="0" r="r" b="b"/>
              <a:pathLst>
                <a:path w="337" h="801">
                  <a:moveTo>
                    <a:pt x="337" y="801"/>
                  </a:moveTo>
                  <a:lnTo>
                    <a:pt x="0" y="24"/>
                  </a:lnTo>
                  <a:lnTo>
                    <a:pt x="337" y="0"/>
                  </a:lnTo>
                  <a:lnTo>
                    <a:pt x="337" y="801"/>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1" name="Freeform 130"/>
            <p:cNvSpPr>
              <a:spLocks/>
            </p:cNvSpPr>
            <p:nvPr/>
          </p:nvSpPr>
          <p:spPr bwMode="auto">
            <a:xfrm>
              <a:off x="4697585" y="2793384"/>
              <a:ext cx="953870" cy="1472492"/>
            </a:xfrm>
            <a:custGeom>
              <a:avLst/>
              <a:gdLst>
                <a:gd name="T0" fmla="*/ 0 w 675"/>
                <a:gd name="T1" fmla="*/ 1042 h 1042"/>
                <a:gd name="T2" fmla="*/ 0 w 675"/>
                <a:gd name="T3" fmla="*/ 241 h 1042"/>
                <a:gd name="T4" fmla="*/ 675 w 675"/>
                <a:gd name="T5" fmla="*/ 0 h 1042"/>
                <a:gd name="T6" fmla="*/ 675 w 675"/>
                <a:gd name="T7" fmla="*/ 800 h 1042"/>
                <a:gd name="T8" fmla="*/ 0 w 675"/>
                <a:gd name="T9" fmla="*/ 1042 h 1042"/>
              </a:gdLst>
              <a:ahLst/>
              <a:cxnLst>
                <a:cxn ang="0">
                  <a:pos x="T0" y="T1"/>
                </a:cxn>
                <a:cxn ang="0">
                  <a:pos x="T2" y="T3"/>
                </a:cxn>
                <a:cxn ang="0">
                  <a:pos x="T4" y="T5"/>
                </a:cxn>
                <a:cxn ang="0">
                  <a:pos x="T6" y="T7"/>
                </a:cxn>
                <a:cxn ang="0">
                  <a:pos x="T8" y="T9"/>
                </a:cxn>
              </a:cxnLst>
              <a:rect l="0" t="0" r="r" b="b"/>
              <a:pathLst>
                <a:path w="675" h="1042">
                  <a:moveTo>
                    <a:pt x="0" y="1042"/>
                  </a:moveTo>
                  <a:lnTo>
                    <a:pt x="0" y="241"/>
                  </a:lnTo>
                  <a:lnTo>
                    <a:pt x="675" y="0"/>
                  </a:lnTo>
                  <a:lnTo>
                    <a:pt x="675" y="800"/>
                  </a:lnTo>
                  <a:lnTo>
                    <a:pt x="0" y="1042"/>
                  </a:lnTo>
                  <a:close/>
                </a:path>
              </a:pathLst>
            </a:custGeom>
            <a:solidFill>
              <a:srgbClr val="A6A6A6"/>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2" name="Freeform 13"/>
            <p:cNvSpPr>
              <a:spLocks/>
            </p:cNvSpPr>
            <p:nvPr/>
          </p:nvSpPr>
          <p:spPr bwMode="auto">
            <a:xfrm>
              <a:off x="5175226" y="4626226"/>
              <a:ext cx="1907739" cy="686786"/>
            </a:xfrm>
            <a:custGeom>
              <a:avLst/>
              <a:gdLst>
                <a:gd name="T0" fmla="*/ 675 w 1350"/>
                <a:gd name="T1" fmla="*/ 486 h 486"/>
                <a:gd name="T2" fmla="*/ 0 w 1350"/>
                <a:gd name="T3" fmla="*/ 242 h 486"/>
                <a:gd name="T4" fmla="*/ 675 w 1350"/>
                <a:gd name="T5" fmla="*/ 0 h 486"/>
                <a:gd name="T6" fmla="*/ 1350 w 1350"/>
                <a:gd name="T7" fmla="*/ 242 h 486"/>
                <a:gd name="T8" fmla="*/ 675 w 1350"/>
                <a:gd name="T9" fmla="*/ 486 h 486"/>
              </a:gdLst>
              <a:ahLst/>
              <a:cxnLst>
                <a:cxn ang="0">
                  <a:pos x="T0" y="T1"/>
                </a:cxn>
                <a:cxn ang="0">
                  <a:pos x="T2" y="T3"/>
                </a:cxn>
                <a:cxn ang="0">
                  <a:pos x="T4" y="T5"/>
                </a:cxn>
                <a:cxn ang="0">
                  <a:pos x="T6" y="T7"/>
                </a:cxn>
                <a:cxn ang="0">
                  <a:pos x="T8" y="T9"/>
                </a:cxn>
              </a:cxnLst>
              <a:rect l="0" t="0" r="r" b="b"/>
              <a:pathLst>
                <a:path w="1350" h="486">
                  <a:moveTo>
                    <a:pt x="675" y="486"/>
                  </a:moveTo>
                  <a:lnTo>
                    <a:pt x="0" y="242"/>
                  </a:lnTo>
                  <a:lnTo>
                    <a:pt x="675" y="0"/>
                  </a:lnTo>
                  <a:lnTo>
                    <a:pt x="1350" y="242"/>
                  </a:lnTo>
                  <a:lnTo>
                    <a:pt x="675" y="48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3" name="Freeform 15"/>
            <p:cNvSpPr>
              <a:spLocks/>
            </p:cNvSpPr>
            <p:nvPr/>
          </p:nvSpPr>
          <p:spPr bwMode="auto">
            <a:xfrm>
              <a:off x="6129095" y="4968206"/>
              <a:ext cx="953870" cy="1170080"/>
            </a:xfrm>
            <a:custGeom>
              <a:avLst/>
              <a:gdLst>
                <a:gd name="T0" fmla="*/ 0 w 675"/>
                <a:gd name="T1" fmla="*/ 828 h 828"/>
                <a:gd name="T2" fmla="*/ 0 w 675"/>
                <a:gd name="T3" fmla="*/ 244 h 828"/>
                <a:gd name="T4" fmla="*/ 675 w 675"/>
                <a:gd name="T5" fmla="*/ 0 h 828"/>
                <a:gd name="T6" fmla="*/ 0 w 675"/>
                <a:gd name="T7" fmla="*/ 828 h 828"/>
              </a:gdLst>
              <a:ahLst/>
              <a:cxnLst>
                <a:cxn ang="0">
                  <a:pos x="T0" y="T1"/>
                </a:cxn>
                <a:cxn ang="0">
                  <a:pos x="T2" y="T3"/>
                </a:cxn>
                <a:cxn ang="0">
                  <a:pos x="T4" y="T5"/>
                </a:cxn>
                <a:cxn ang="0">
                  <a:pos x="T6" y="T7"/>
                </a:cxn>
              </a:cxnLst>
              <a:rect l="0" t="0" r="r" b="b"/>
              <a:pathLst>
                <a:path w="675" h="828">
                  <a:moveTo>
                    <a:pt x="0" y="828"/>
                  </a:moveTo>
                  <a:lnTo>
                    <a:pt x="0" y="244"/>
                  </a:lnTo>
                  <a:lnTo>
                    <a:pt x="675" y="0"/>
                  </a:lnTo>
                  <a:lnTo>
                    <a:pt x="0" y="828"/>
                  </a:lnTo>
                  <a:close/>
                </a:path>
              </a:pathLst>
            </a:cu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4" name="Freeform 16"/>
            <p:cNvSpPr>
              <a:spLocks/>
            </p:cNvSpPr>
            <p:nvPr/>
          </p:nvSpPr>
          <p:spPr bwMode="auto">
            <a:xfrm>
              <a:off x="5175226" y="4968206"/>
              <a:ext cx="953870" cy="1170080"/>
            </a:xfrm>
            <a:custGeom>
              <a:avLst/>
              <a:gdLst>
                <a:gd name="T0" fmla="*/ 675 w 675"/>
                <a:gd name="T1" fmla="*/ 828 h 828"/>
                <a:gd name="T2" fmla="*/ 675 w 675"/>
                <a:gd name="T3" fmla="*/ 244 h 828"/>
                <a:gd name="T4" fmla="*/ 0 w 675"/>
                <a:gd name="T5" fmla="*/ 0 h 828"/>
                <a:gd name="T6" fmla="*/ 675 w 675"/>
                <a:gd name="T7" fmla="*/ 828 h 828"/>
              </a:gdLst>
              <a:ahLst/>
              <a:cxnLst>
                <a:cxn ang="0">
                  <a:pos x="T0" y="T1"/>
                </a:cxn>
                <a:cxn ang="0">
                  <a:pos x="T2" y="T3"/>
                </a:cxn>
                <a:cxn ang="0">
                  <a:pos x="T4" y="T5"/>
                </a:cxn>
                <a:cxn ang="0">
                  <a:pos x="T6" y="T7"/>
                </a:cxn>
              </a:cxnLst>
              <a:rect l="0" t="0" r="r" b="b"/>
              <a:pathLst>
                <a:path w="675" h="828">
                  <a:moveTo>
                    <a:pt x="675" y="828"/>
                  </a:moveTo>
                  <a:lnTo>
                    <a:pt x="675" y="244"/>
                  </a:lnTo>
                  <a:lnTo>
                    <a:pt x="0" y="0"/>
                  </a:lnTo>
                  <a:lnTo>
                    <a:pt x="675" y="82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5" name="Freeform 17"/>
            <p:cNvSpPr>
              <a:spLocks/>
            </p:cNvSpPr>
            <p:nvPr/>
          </p:nvSpPr>
          <p:spPr bwMode="auto">
            <a:xfrm>
              <a:off x="6129095" y="3307767"/>
              <a:ext cx="953870" cy="1472492"/>
            </a:xfrm>
            <a:custGeom>
              <a:avLst/>
              <a:gdLst>
                <a:gd name="T0" fmla="*/ 0 w 675"/>
                <a:gd name="T1" fmla="*/ 242 h 1042"/>
                <a:gd name="T2" fmla="*/ 0 w 675"/>
                <a:gd name="T3" fmla="*/ 1042 h 1042"/>
                <a:gd name="T4" fmla="*/ 675 w 675"/>
                <a:gd name="T5" fmla="*/ 801 h 1042"/>
                <a:gd name="T6" fmla="*/ 675 w 675"/>
                <a:gd name="T7" fmla="*/ 0 h 1042"/>
                <a:gd name="T8" fmla="*/ 0 w 675"/>
                <a:gd name="T9" fmla="*/ 242 h 1042"/>
              </a:gdLst>
              <a:ahLst/>
              <a:cxnLst>
                <a:cxn ang="0">
                  <a:pos x="T0" y="T1"/>
                </a:cxn>
                <a:cxn ang="0">
                  <a:pos x="T2" y="T3"/>
                </a:cxn>
                <a:cxn ang="0">
                  <a:pos x="T4" y="T5"/>
                </a:cxn>
                <a:cxn ang="0">
                  <a:pos x="T6" y="T7"/>
                </a:cxn>
                <a:cxn ang="0">
                  <a:pos x="T8" y="T9"/>
                </a:cxn>
              </a:cxnLst>
              <a:rect l="0" t="0" r="r" b="b"/>
              <a:pathLst>
                <a:path w="675" h="1042">
                  <a:moveTo>
                    <a:pt x="0" y="242"/>
                  </a:moveTo>
                  <a:lnTo>
                    <a:pt x="0" y="1042"/>
                  </a:lnTo>
                  <a:lnTo>
                    <a:pt x="675" y="801"/>
                  </a:lnTo>
                  <a:lnTo>
                    <a:pt x="675" y="0"/>
                  </a:lnTo>
                  <a:lnTo>
                    <a:pt x="0" y="24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6" name="Freeform 19"/>
            <p:cNvSpPr>
              <a:spLocks/>
            </p:cNvSpPr>
            <p:nvPr/>
          </p:nvSpPr>
          <p:spPr bwMode="auto">
            <a:xfrm>
              <a:off x="5175226" y="2967200"/>
              <a:ext cx="1907739" cy="682546"/>
            </a:xfrm>
            <a:custGeom>
              <a:avLst/>
              <a:gdLst>
                <a:gd name="T0" fmla="*/ 675 w 1350"/>
                <a:gd name="T1" fmla="*/ 0 h 483"/>
                <a:gd name="T2" fmla="*/ 0 w 1350"/>
                <a:gd name="T3" fmla="*/ 241 h 483"/>
                <a:gd name="T4" fmla="*/ 675 w 1350"/>
                <a:gd name="T5" fmla="*/ 483 h 483"/>
                <a:gd name="T6" fmla="*/ 1350 w 1350"/>
                <a:gd name="T7" fmla="*/ 241 h 483"/>
                <a:gd name="T8" fmla="*/ 675 w 1350"/>
                <a:gd name="T9" fmla="*/ 0 h 483"/>
              </a:gdLst>
              <a:ahLst/>
              <a:cxnLst>
                <a:cxn ang="0">
                  <a:pos x="T0" y="T1"/>
                </a:cxn>
                <a:cxn ang="0">
                  <a:pos x="T2" y="T3"/>
                </a:cxn>
                <a:cxn ang="0">
                  <a:pos x="T4" y="T5"/>
                </a:cxn>
                <a:cxn ang="0">
                  <a:pos x="T6" y="T7"/>
                </a:cxn>
                <a:cxn ang="0">
                  <a:pos x="T8" y="T9"/>
                </a:cxn>
              </a:cxnLst>
              <a:rect l="0" t="0" r="r" b="b"/>
              <a:pathLst>
                <a:path w="1350" h="483">
                  <a:moveTo>
                    <a:pt x="675" y="0"/>
                  </a:moveTo>
                  <a:lnTo>
                    <a:pt x="0" y="241"/>
                  </a:lnTo>
                  <a:lnTo>
                    <a:pt x="675" y="483"/>
                  </a:lnTo>
                  <a:lnTo>
                    <a:pt x="1350" y="241"/>
                  </a:lnTo>
                  <a:lnTo>
                    <a:pt x="675" y="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7" name="Freeform 21"/>
            <p:cNvSpPr>
              <a:spLocks/>
            </p:cNvSpPr>
            <p:nvPr/>
          </p:nvSpPr>
          <p:spPr bwMode="auto">
            <a:xfrm>
              <a:off x="5175226" y="3307767"/>
              <a:ext cx="953870" cy="1472492"/>
            </a:xfrm>
            <a:custGeom>
              <a:avLst/>
              <a:gdLst>
                <a:gd name="T0" fmla="*/ 0 w 675"/>
                <a:gd name="T1" fmla="*/ 0 h 1042"/>
                <a:gd name="T2" fmla="*/ 0 w 675"/>
                <a:gd name="T3" fmla="*/ 801 h 1042"/>
                <a:gd name="T4" fmla="*/ 675 w 675"/>
                <a:gd name="T5" fmla="*/ 1042 h 1042"/>
                <a:gd name="T6" fmla="*/ 675 w 675"/>
                <a:gd name="T7" fmla="*/ 242 h 1042"/>
                <a:gd name="T8" fmla="*/ 0 w 675"/>
                <a:gd name="T9" fmla="*/ 0 h 1042"/>
              </a:gdLst>
              <a:ahLst/>
              <a:cxnLst>
                <a:cxn ang="0">
                  <a:pos x="T0" y="T1"/>
                </a:cxn>
                <a:cxn ang="0">
                  <a:pos x="T2" y="T3"/>
                </a:cxn>
                <a:cxn ang="0">
                  <a:pos x="T4" y="T5"/>
                </a:cxn>
                <a:cxn ang="0">
                  <a:pos x="T6" y="T7"/>
                </a:cxn>
                <a:cxn ang="0">
                  <a:pos x="T8" y="T9"/>
                </a:cxn>
              </a:cxnLst>
              <a:rect l="0" t="0" r="r" b="b"/>
              <a:pathLst>
                <a:path w="675" h="1042">
                  <a:moveTo>
                    <a:pt x="0" y="0"/>
                  </a:moveTo>
                  <a:lnTo>
                    <a:pt x="0" y="801"/>
                  </a:lnTo>
                  <a:lnTo>
                    <a:pt x="675" y="1042"/>
                  </a:lnTo>
                  <a:lnTo>
                    <a:pt x="675" y="242"/>
                  </a:lnTo>
                  <a:lnTo>
                    <a:pt x="0" y="0"/>
                  </a:ln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8" name="Freeform 45"/>
            <p:cNvSpPr>
              <a:spLocks/>
            </p:cNvSpPr>
            <p:nvPr/>
          </p:nvSpPr>
          <p:spPr bwMode="auto">
            <a:xfrm>
              <a:off x="6129095" y="1626130"/>
              <a:ext cx="953870" cy="1514886"/>
            </a:xfrm>
            <a:custGeom>
              <a:avLst/>
              <a:gdLst>
                <a:gd name="T0" fmla="*/ 0 w 675"/>
                <a:gd name="T1" fmla="*/ 0 h 1072"/>
                <a:gd name="T2" fmla="*/ 0 w 675"/>
                <a:gd name="T3" fmla="*/ 1072 h 1072"/>
                <a:gd name="T4" fmla="*/ 675 w 675"/>
                <a:gd name="T5" fmla="*/ 828 h 1072"/>
                <a:gd name="T6" fmla="*/ 0 w 675"/>
                <a:gd name="T7" fmla="*/ 0 h 1072"/>
              </a:gdLst>
              <a:ahLst/>
              <a:cxnLst>
                <a:cxn ang="0">
                  <a:pos x="T0" y="T1"/>
                </a:cxn>
                <a:cxn ang="0">
                  <a:pos x="T2" y="T3"/>
                </a:cxn>
                <a:cxn ang="0">
                  <a:pos x="T4" y="T5"/>
                </a:cxn>
                <a:cxn ang="0">
                  <a:pos x="T6" y="T7"/>
                </a:cxn>
              </a:cxnLst>
              <a:rect l="0" t="0" r="r" b="b"/>
              <a:pathLst>
                <a:path w="675" h="1072">
                  <a:moveTo>
                    <a:pt x="0" y="0"/>
                  </a:moveTo>
                  <a:lnTo>
                    <a:pt x="0" y="1072"/>
                  </a:lnTo>
                  <a:lnTo>
                    <a:pt x="675" y="828"/>
                  </a:lnTo>
                  <a:lnTo>
                    <a:pt x="0" y="0"/>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9" name="Freeform 46"/>
            <p:cNvSpPr>
              <a:spLocks/>
            </p:cNvSpPr>
            <p:nvPr/>
          </p:nvSpPr>
          <p:spPr bwMode="auto">
            <a:xfrm>
              <a:off x="5175226" y="1626130"/>
              <a:ext cx="953870" cy="1514886"/>
            </a:xfrm>
            <a:custGeom>
              <a:avLst/>
              <a:gdLst>
                <a:gd name="T0" fmla="*/ 675 w 675"/>
                <a:gd name="T1" fmla="*/ 0 h 1072"/>
                <a:gd name="T2" fmla="*/ 675 w 675"/>
                <a:gd name="T3" fmla="*/ 1072 h 1072"/>
                <a:gd name="T4" fmla="*/ 0 w 675"/>
                <a:gd name="T5" fmla="*/ 828 h 1072"/>
                <a:gd name="T6" fmla="*/ 675 w 675"/>
                <a:gd name="T7" fmla="*/ 0 h 1072"/>
              </a:gdLst>
              <a:ahLst/>
              <a:cxnLst>
                <a:cxn ang="0">
                  <a:pos x="T0" y="T1"/>
                </a:cxn>
                <a:cxn ang="0">
                  <a:pos x="T2" y="T3"/>
                </a:cxn>
                <a:cxn ang="0">
                  <a:pos x="T4" y="T5"/>
                </a:cxn>
                <a:cxn ang="0">
                  <a:pos x="T6" y="T7"/>
                </a:cxn>
              </a:cxnLst>
              <a:rect l="0" t="0" r="r" b="b"/>
              <a:pathLst>
                <a:path w="675" h="1072">
                  <a:moveTo>
                    <a:pt x="675" y="0"/>
                  </a:moveTo>
                  <a:lnTo>
                    <a:pt x="675" y="1072"/>
                  </a:lnTo>
                  <a:lnTo>
                    <a:pt x="0" y="828"/>
                  </a:lnTo>
                  <a:lnTo>
                    <a:pt x="675"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0" name="Freeform 47"/>
            <p:cNvSpPr>
              <a:spLocks/>
            </p:cNvSpPr>
            <p:nvPr/>
          </p:nvSpPr>
          <p:spPr bwMode="auto">
            <a:xfrm>
              <a:off x="4256389" y="3827464"/>
              <a:ext cx="1432924" cy="1130512"/>
            </a:xfrm>
            <a:custGeom>
              <a:avLst/>
              <a:gdLst>
                <a:gd name="T0" fmla="*/ 0 w 1014"/>
                <a:gd name="T1" fmla="*/ 535 h 800"/>
                <a:gd name="T2" fmla="*/ 1014 w 1014"/>
                <a:gd name="T3" fmla="*/ 800 h 800"/>
                <a:gd name="T4" fmla="*/ 1014 w 1014"/>
                <a:gd name="T5" fmla="*/ 0 h 800"/>
                <a:gd name="T6" fmla="*/ 0 w 1014"/>
                <a:gd name="T7" fmla="*/ 535 h 800"/>
              </a:gdLst>
              <a:ahLst/>
              <a:cxnLst>
                <a:cxn ang="0">
                  <a:pos x="T0" y="T1"/>
                </a:cxn>
                <a:cxn ang="0">
                  <a:pos x="T2" y="T3"/>
                </a:cxn>
                <a:cxn ang="0">
                  <a:pos x="T4" y="T5"/>
                </a:cxn>
                <a:cxn ang="0">
                  <a:pos x="T6" y="T7"/>
                </a:cxn>
              </a:cxnLst>
              <a:rect l="0" t="0" r="r" b="b"/>
              <a:pathLst>
                <a:path w="1014" h="800">
                  <a:moveTo>
                    <a:pt x="0" y="535"/>
                  </a:moveTo>
                  <a:lnTo>
                    <a:pt x="1014" y="800"/>
                  </a:lnTo>
                  <a:lnTo>
                    <a:pt x="1014" y="0"/>
                  </a:lnTo>
                  <a:lnTo>
                    <a:pt x="0" y="53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1" name="Freeform 48"/>
            <p:cNvSpPr>
              <a:spLocks/>
            </p:cNvSpPr>
            <p:nvPr/>
          </p:nvSpPr>
          <p:spPr bwMode="auto">
            <a:xfrm>
              <a:off x="4245380" y="3495714"/>
              <a:ext cx="1432924" cy="1098009"/>
            </a:xfrm>
            <a:custGeom>
              <a:avLst/>
              <a:gdLst>
                <a:gd name="T0" fmla="*/ 339 w 1014"/>
                <a:gd name="T1" fmla="*/ 0 h 777"/>
                <a:gd name="T2" fmla="*/ 0 w 1014"/>
                <a:gd name="T3" fmla="*/ 777 h 777"/>
                <a:gd name="T4" fmla="*/ 1014 w 1014"/>
                <a:gd name="T5" fmla="*/ 242 h 777"/>
                <a:gd name="T6" fmla="*/ 339 w 1014"/>
                <a:gd name="T7" fmla="*/ 0 h 777"/>
              </a:gdLst>
              <a:ahLst/>
              <a:cxnLst>
                <a:cxn ang="0">
                  <a:pos x="T0" y="T1"/>
                </a:cxn>
                <a:cxn ang="0">
                  <a:pos x="T2" y="T3"/>
                </a:cxn>
                <a:cxn ang="0">
                  <a:pos x="T4" y="T5"/>
                </a:cxn>
                <a:cxn ang="0">
                  <a:pos x="T6" y="T7"/>
                </a:cxn>
              </a:cxnLst>
              <a:rect l="0" t="0" r="r" b="b"/>
              <a:pathLst>
                <a:path w="1014" h="777">
                  <a:moveTo>
                    <a:pt x="339" y="0"/>
                  </a:moveTo>
                  <a:lnTo>
                    <a:pt x="0" y="777"/>
                  </a:lnTo>
                  <a:lnTo>
                    <a:pt x="1014" y="242"/>
                  </a:lnTo>
                  <a:lnTo>
                    <a:pt x="339" y="0"/>
                  </a:lnTo>
                  <a:close/>
                </a:path>
              </a:pathLst>
            </a:cu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2" name="Freeform 49"/>
            <p:cNvSpPr>
              <a:spLocks/>
            </p:cNvSpPr>
            <p:nvPr/>
          </p:nvSpPr>
          <p:spPr bwMode="auto">
            <a:xfrm>
              <a:off x="6605324" y="3830629"/>
              <a:ext cx="1431511" cy="1130512"/>
            </a:xfrm>
            <a:custGeom>
              <a:avLst/>
              <a:gdLst>
                <a:gd name="T0" fmla="*/ 1013 w 1013"/>
                <a:gd name="T1" fmla="*/ 535 h 800"/>
                <a:gd name="T2" fmla="*/ 0 w 1013"/>
                <a:gd name="T3" fmla="*/ 800 h 800"/>
                <a:gd name="T4" fmla="*/ 0 w 1013"/>
                <a:gd name="T5" fmla="*/ 0 h 800"/>
                <a:gd name="T6" fmla="*/ 1013 w 1013"/>
                <a:gd name="T7" fmla="*/ 535 h 800"/>
              </a:gdLst>
              <a:ahLst/>
              <a:cxnLst>
                <a:cxn ang="0">
                  <a:pos x="T0" y="T1"/>
                </a:cxn>
                <a:cxn ang="0">
                  <a:pos x="T2" y="T3"/>
                </a:cxn>
                <a:cxn ang="0">
                  <a:pos x="T4" y="T5"/>
                </a:cxn>
                <a:cxn ang="0">
                  <a:pos x="T6" y="T7"/>
                </a:cxn>
              </a:cxnLst>
              <a:rect l="0" t="0" r="r" b="b"/>
              <a:pathLst>
                <a:path w="1013" h="800">
                  <a:moveTo>
                    <a:pt x="1013" y="535"/>
                  </a:moveTo>
                  <a:lnTo>
                    <a:pt x="0" y="800"/>
                  </a:lnTo>
                  <a:lnTo>
                    <a:pt x="0" y="0"/>
                  </a:lnTo>
                  <a:lnTo>
                    <a:pt x="1013" y="535"/>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3" name="Freeform 50"/>
            <p:cNvSpPr>
              <a:spLocks/>
            </p:cNvSpPr>
            <p:nvPr/>
          </p:nvSpPr>
          <p:spPr bwMode="auto">
            <a:xfrm>
              <a:off x="6605324" y="3488649"/>
              <a:ext cx="1431511" cy="1098009"/>
            </a:xfrm>
            <a:custGeom>
              <a:avLst/>
              <a:gdLst>
                <a:gd name="T0" fmla="*/ 675 w 1013"/>
                <a:gd name="T1" fmla="*/ 0 h 777"/>
                <a:gd name="T2" fmla="*/ 1013 w 1013"/>
                <a:gd name="T3" fmla="*/ 777 h 777"/>
                <a:gd name="T4" fmla="*/ 0 w 1013"/>
                <a:gd name="T5" fmla="*/ 242 h 777"/>
                <a:gd name="T6" fmla="*/ 675 w 1013"/>
                <a:gd name="T7" fmla="*/ 0 h 777"/>
              </a:gdLst>
              <a:ahLst/>
              <a:cxnLst>
                <a:cxn ang="0">
                  <a:pos x="T0" y="T1"/>
                </a:cxn>
                <a:cxn ang="0">
                  <a:pos x="T2" y="T3"/>
                </a:cxn>
                <a:cxn ang="0">
                  <a:pos x="T4" y="T5"/>
                </a:cxn>
                <a:cxn ang="0">
                  <a:pos x="T6" y="T7"/>
                </a:cxn>
              </a:cxnLst>
              <a:rect l="0" t="0" r="r" b="b"/>
              <a:pathLst>
                <a:path w="1013" h="777">
                  <a:moveTo>
                    <a:pt x="675" y="0"/>
                  </a:moveTo>
                  <a:lnTo>
                    <a:pt x="1013" y="777"/>
                  </a:lnTo>
                  <a:lnTo>
                    <a:pt x="0" y="242"/>
                  </a:lnTo>
                  <a:lnTo>
                    <a:pt x="675" y="0"/>
                  </a:ln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grpSp>
      <p:sp>
        <p:nvSpPr>
          <p:cNvPr id="147" name="TextBox 146"/>
          <p:cNvSpPr txBox="1"/>
          <p:nvPr/>
        </p:nvSpPr>
        <p:spPr>
          <a:xfrm>
            <a:off x="4175324" y="96598"/>
            <a:ext cx="5257800" cy="923330"/>
          </a:xfrm>
          <a:prstGeom prst="rect">
            <a:avLst/>
          </a:prstGeom>
          <a:noFill/>
        </p:spPr>
        <p:txBody>
          <a:bodyPr wrap="square" rtlCol="0">
            <a:spAutoFit/>
          </a:bodyPr>
          <a:lstStyle/>
          <a:p>
            <a:r>
              <a:rPr lang="vi-VN" sz="5400" b="1" smtClean="0">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8" name="TextBox 147"/>
          <p:cNvSpPr txBox="1"/>
          <p:nvPr/>
        </p:nvSpPr>
        <p:spPr>
          <a:xfrm>
            <a:off x="4183162" y="84918"/>
            <a:ext cx="52578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9" name="TextBox 148"/>
          <p:cNvSpPr txBox="1"/>
          <p:nvPr/>
        </p:nvSpPr>
        <p:spPr>
          <a:xfrm>
            <a:off x="9521488" y="85245"/>
            <a:ext cx="8001000" cy="923330"/>
          </a:xfrm>
          <a:prstGeom prst="rect">
            <a:avLst/>
          </a:prstGeom>
          <a:noFill/>
        </p:spPr>
        <p:txBody>
          <a:bodyPr wrap="square" rtlCol="0">
            <a:spAutoFit/>
          </a:bodyPr>
          <a:lstStyle/>
          <a:p>
            <a:r>
              <a:rPr lang="vi-VN" sz="5400" b="1" smtClean="0">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50" name="TextBox 149"/>
          <p:cNvSpPr txBox="1"/>
          <p:nvPr/>
        </p:nvSpPr>
        <p:spPr>
          <a:xfrm>
            <a:off x="9525000" y="85742"/>
            <a:ext cx="80010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grpSp>
        <p:nvGrpSpPr>
          <p:cNvPr id="163" name="Group 162"/>
          <p:cNvGrpSpPr/>
          <p:nvPr/>
        </p:nvGrpSpPr>
        <p:grpSpPr>
          <a:xfrm rot="16200000">
            <a:off x="3253625" y="6683758"/>
            <a:ext cx="874016" cy="5537297"/>
            <a:chOff x="6534613" y="1854201"/>
            <a:chExt cx="889409" cy="3069791"/>
          </a:xfrm>
          <a:solidFill>
            <a:schemeClr val="accent3"/>
          </a:solidFill>
        </p:grpSpPr>
        <p:sp>
          <p:nvSpPr>
            <p:cNvPr id="164" name="Can 163"/>
            <p:cNvSpPr/>
            <p:nvPr/>
          </p:nvSpPr>
          <p:spPr>
            <a:xfrm>
              <a:off x="6534613" y="1854201"/>
              <a:ext cx="889405" cy="2849642"/>
            </a:xfrm>
            <a:prstGeom prst="can">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ounded Rectangle 53"/>
            <p:cNvSpPr/>
            <p:nvPr/>
          </p:nvSpPr>
          <p:spPr>
            <a:xfrm>
              <a:off x="6534615" y="4432301"/>
              <a:ext cx="889407" cy="491691"/>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6" name="Rounded Rectangle 165"/>
          <p:cNvSpPr/>
          <p:nvPr/>
        </p:nvSpPr>
        <p:spPr>
          <a:xfrm rot="5400000">
            <a:off x="3130230" y="6532844"/>
            <a:ext cx="979826" cy="5846742"/>
          </a:xfrm>
          <a:prstGeom prst="roundRect">
            <a:avLst>
              <a:gd name="adj" fmla="val 50000"/>
            </a:avLst>
          </a:prstGeom>
          <a:no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rot="6000859">
            <a:off x="799272" y="8950683"/>
            <a:ext cx="895266" cy="989081"/>
            <a:chOff x="4192204" y="2084968"/>
            <a:chExt cx="3807592" cy="3807592"/>
          </a:xfrm>
        </p:grpSpPr>
        <p:grpSp>
          <p:nvGrpSpPr>
            <p:cNvPr id="168" name="Group 167"/>
            <p:cNvGrpSpPr/>
            <p:nvPr/>
          </p:nvGrpSpPr>
          <p:grpSpPr>
            <a:xfrm>
              <a:off x="4906606" y="2798413"/>
              <a:ext cx="2376872" cy="2379745"/>
              <a:chOff x="4906606" y="2557463"/>
              <a:chExt cx="2376872" cy="2379745"/>
            </a:xfrm>
          </p:grpSpPr>
          <p:grpSp>
            <p:nvGrpSpPr>
              <p:cNvPr id="173" name="Group 172"/>
              <p:cNvGrpSpPr/>
              <p:nvPr/>
            </p:nvGrpSpPr>
            <p:grpSpPr>
              <a:xfrm>
                <a:off x="4906606" y="2557463"/>
                <a:ext cx="2376872" cy="2379745"/>
                <a:chOff x="4906606" y="2557463"/>
                <a:chExt cx="2376872" cy="2379745"/>
              </a:xfrm>
            </p:grpSpPr>
            <p:sp>
              <p:nvSpPr>
                <p:cNvPr id="175" name="Freeform 5"/>
                <p:cNvSpPr>
                  <a:spLocks/>
                </p:cNvSpPr>
                <p:nvPr/>
              </p:nvSpPr>
              <p:spPr bwMode="auto">
                <a:xfrm>
                  <a:off x="6096000" y="2582361"/>
                  <a:ext cx="1187478" cy="1165453"/>
                </a:xfrm>
                <a:custGeom>
                  <a:avLst/>
                  <a:gdLst>
                    <a:gd name="T0" fmla="*/ 524 w 524"/>
                    <a:gd name="T1" fmla="*/ 373 h 514"/>
                    <a:gd name="T2" fmla="*/ 176 w 524"/>
                    <a:gd name="T3" fmla="*/ 0 h 514"/>
                    <a:gd name="T4" fmla="*/ 0 w 524"/>
                    <a:gd name="T5" fmla="*/ 19 h 514"/>
                    <a:gd name="T6" fmla="*/ 1 w 524"/>
                    <a:gd name="T7" fmla="*/ 510 h 514"/>
                    <a:gd name="T8" fmla="*/ 495 w 524"/>
                    <a:gd name="T9" fmla="*/ 514 h 514"/>
                    <a:gd name="T10" fmla="*/ 524 w 524"/>
                    <a:gd name="T11" fmla="*/ 373 h 514"/>
                  </a:gdLst>
                  <a:ahLst/>
                  <a:cxnLst>
                    <a:cxn ang="0">
                      <a:pos x="T0" y="T1"/>
                    </a:cxn>
                    <a:cxn ang="0">
                      <a:pos x="T2" y="T3"/>
                    </a:cxn>
                    <a:cxn ang="0">
                      <a:pos x="T4" y="T5"/>
                    </a:cxn>
                    <a:cxn ang="0">
                      <a:pos x="T6" y="T7"/>
                    </a:cxn>
                    <a:cxn ang="0">
                      <a:pos x="T8" y="T9"/>
                    </a:cxn>
                    <a:cxn ang="0">
                      <a:pos x="T10" y="T11"/>
                    </a:cxn>
                  </a:cxnLst>
                  <a:rect l="0" t="0" r="r" b="b"/>
                  <a:pathLst>
                    <a:path w="524" h="514">
                      <a:moveTo>
                        <a:pt x="524" y="373"/>
                      </a:moveTo>
                      <a:cubicBezTo>
                        <a:pt x="477" y="198"/>
                        <a:pt x="346" y="58"/>
                        <a:pt x="176" y="0"/>
                      </a:cubicBezTo>
                      <a:cubicBezTo>
                        <a:pt x="0" y="19"/>
                        <a:pt x="0" y="19"/>
                        <a:pt x="0" y="19"/>
                      </a:cubicBezTo>
                      <a:cubicBezTo>
                        <a:pt x="1" y="510"/>
                        <a:pt x="1" y="510"/>
                        <a:pt x="1" y="510"/>
                      </a:cubicBezTo>
                      <a:cubicBezTo>
                        <a:pt x="495" y="514"/>
                        <a:pt x="495" y="514"/>
                        <a:pt x="495" y="514"/>
                      </a:cubicBezTo>
                      <a:lnTo>
                        <a:pt x="524" y="37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
                <p:cNvSpPr>
                  <a:spLocks/>
                </p:cNvSpPr>
                <p:nvPr/>
              </p:nvSpPr>
              <p:spPr bwMode="auto">
                <a:xfrm>
                  <a:off x="4906606" y="3738238"/>
                  <a:ext cx="1191309" cy="1174071"/>
                </a:xfrm>
                <a:custGeom>
                  <a:avLst/>
                  <a:gdLst>
                    <a:gd name="T0" fmla="*/ 0 w 526"/>
                    <a:gd name="T1" fmla="*/ 145 h 518"/>
                    <a:gd name="T2" fmla="*/ 348 w 526"/>
                    <a:gd name="T3" fmla="*/ 518 h 518"/>
                    <a:gd name="T4" fmla="*/ 525 w 526"/>
                    <a:gd name="T5" fmla="*/ 499 h 518"/>
                    <a:gd name="T6" fmla="*/ 526 w 526"/>
                    <a:gd name="T7" fmla="*/ 0 h 518"/>
                    <a:gd name="T8" fmla="*/ 29 w 526"/>
                    <a:gd name="T9" fmla="*/ 4 h 518"/>
                    <a:gd name="T10" fmla="*/ 0 w 526"/>
                    <a:gd name="T11" fmla="*/ 145 h 518"/>
                  </a:gdLst>
                  <a:ahLst/>
                  <a:cxnLst>
                    <a:cxn ang="0">
                      <a:pos x="T0" y="T1"/>
                    </a:cxn>
                    <a:cxn ang="0">
                      <a:pos x="T2" y="T3"/>
                    </a:cxn>
                    <a:cxn ang="0">
                      <a:pos x="T4" y="T5"/>
                    </a:cxn>
                    <a:cxn ang="0">
                      <a:pos x="T6" y="T7"/>
                    </a:cxn>
                    <a:cxn ang="0">
                      <a:pos x="T8" y="T9"/>
                    </a:cxn>
                    <a:cxn ang="0">
                      <a:pos x="T10" y="T11"/>
                    </a:cxn>
                  </a:cxnLst>
                  <a:rect l="0" t="0" r="r" b="b"/>
                  <a:pathLst>
                    <a:path w="526" h="518">
                      <a:moveTo>
                        <a:pt x="0" y="145"/>
                      </a:moveTo>
                      <a:cubicBezTo>
                        <a:pt x="47" y="320"/>
                        <a:pt x="179" y="460"/>
                        <a:pt x="348" y="518"/>
                      </a:cubicBezTo>
                      <a:cubicBezTo>
                        <a:pt x="525" y="499"/>
                        <a:pt x="525" y="499"/>
                        <a:pt x="525" y="499"/>
                      </a:cubicBezTo>
                      <a:cubicBezTo>
                        <a:pt x="526" y="0"/>
                        <a:pt x="526" y="0"/>
                        <a:pt x="526" y="0"/>
                      </a:cubicBezTo>
                      <a:cubicBezTo>
                        <a:pt x="29" y="4"/>
                        <a:pt x="29" y="4"/>
                        <a:pt x="29" y="4"/>
                      </a:cubicBezTo>
                      <a:lnTo>
                        <a:pt x="0" y="14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p:cNvSpPr>
                  <a:spLocks/>
                </p:cNvSpPr>
                <p:nvPr/>
              </p:nvSpPr>
              <p:spPr bwMode="auto">
                <a:xfrm>
                  <a:off x="6096000" y="3738238"/>
                  <a:ext cx="1165453" cy="1198970"/>
                </a:xfrm>
                <a:custGeom>
                  <a:avLst/>
                  <a:gdLst>
                    <a:gd name="T0" fmla="*/ 141 w 514"/>
                    <a:gd name="T1" fmla="*/ 529 h 529"/>
                    <a:gd name="T2" fmla="*/ 514 w 514"/>
                    <a:gd name="T3" fmla="*/ 180 h 529"/>
                    <a:gd name="T4" fmla="*/ 495 w 514"/>
                    <a:gd name="T5" fmla="*/ 4 h 529"/>
                    <a:gd name="T6" fmla="*/ 1 w 514"/>
                    <a:gd name="T7" fmla="*/ 0 h 529"/>
                    <a:gd name="T8" fmla="*/ 0 w 514"/>
                    <a:gd name="T9" fmla="*/ 499 h 529"/>
                    <a:gd name="T10" fmla="*/ 141 w 514"/>
                    <a:gd name="T11" fmla="*/ 529 h 529"/>
                  </a:gdLst>
                  <a:ahLst/>
                  <a:cxnLst>
                    <a:cxn ang="0">
                      <a:pos x="T0" y="T1"/>
                    </a:cxn>
                    <a:cxn ang="0">
                      <a:pos x="T2" y="T3"/>
                    </a:cxn>
                    <a:cxn ang="0">
                      <a:pos x="T4" y="T5"/>
                    </a:cxn>
                    <a:cxn ang="0">
                      <a:pos x="T6" y="T7"/>
                    </a:cxn>
                    <a:cxn ang="0">
                      <a:pos x="T8" y="T9"/>
                    </a:cxn>
                    <a:cxn ang="0">
                      <a:pos x="T10" y="T11"/>
                    </a:cxn>
                  </a:cxnLst>
                  <a:rect l="0" t="0" r="r" b="b"/>
                  <a:pathLst>
                    <a:path w="514" h="529">
                      <a:moveTo>
                        <a:pt x="141" y="529"/>
                      </a:moveTo>
                      <a:cubicBezTo>
                        <a:pt x="316" y="482"/>
                        <a:pt x="455" y="350"/>
                        <a:pt x="514" y="180"/>
                      </a:cubicBezTo>
                      <a:cubicBezTo>
                        <a:pt x="495" y="4"/>
                        <a:pt x="495" y="4"/>
                        <a:pt x="495" y="4"/>
                      </a:cubicBezTo>
                      <a:cubicBezTo>
                        <a:pt x="1" y="0"/>
                        <a:pt x="1" y="0"/>
                        <a:pt x="1" y="0"/>
                      </a:cubicBezTo>
                      <a:cubicBezTo>
                        <a:pt x="0" y="499"/>
                        <a:pt x="0" y="499"/>
                        <a:pt x="0" y="499"/>
                      </a:cubicBezTo>
                      <a:lnTo>
                        <a:pt x="141" y="52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
                <p:cNvSpPr>
                  <a:spLocks/>
                </p:cNvSpPr>
                <p:nvPr/>
              </p:nvSpPr>
              <p:spPr bwMode="auto">
                <a:xfrm>
                  <a:off x="4931505" y="2557463"/>
                  <a:ext cx="1166410" cy="1190351"/>
                </a:xfrm>
                <a:custGeom>
                  <a:avLst/>
                  <a:gdLst>
                    <a:gd name="T0" fmla="*/ 372 w 515"/>
                    <a:gd name="T1" fmla="*/ 0 h 525"/>
                    <a:gd name="T2" fmla="*/ 0 w 515"/>
                    <a:gd name="T3" fmla="*/ 349 h 525"/>
                    <a:gd name="T4" fmla="*/ 18 w 515"/>
                    <a:gd name="T5" fmla="*/ 525 h 525"/>
                    <a:gd name="T6" fmla="*/ 515 w 515"/>
                    <a:gd name="T7" fmla="*/ 521 h 525"/>
                    <a:gd name="T8" fmla="*/ 514 w 515"/>
                    <a:gd name="T9" fmla="*/ 30 h 525"/>
                    <a:gd name="T10" fmla="*/ 372 w 515"/>
                    <a:gd name="T11" fmla="*/ 0 h 525"/>
                  </a:gdLst>
                  <a:ahLst/>
                  <a:cxnLst>
                    <a:cxn ang="0">
                      <a:pos x="T0" y="T1"/>
                    </a:cxn>
                    <a:cxn ang="0">
                      <a:pos x="T2" y="T3"/>
                    </a:cxn>
                    <a:cxn ang="0">
                      <a:pos x="T4" y="T5"/>
                    </a:cxn>
                    <a:cxn ang="0">
                      <a:pos x="T6" y="T7"/>
                    </a:cxn>
                    <a:cxn ang="0">
                      <a:pos x="T8" y="T9"/>
                    </a:cxn>
                    <a:cxn ang="0">
                      <a:pos x="T10" y="T11"/>
                    </a:cxn>
                  </a:cxnLst>
                  <a:rect l="0" t="0" r="r" b="b"/>
                  <a:pathLst>
                    <a:path w="515" h="525">
                      <a:moveTo>
                        <a:pt x="372" y="0"/>
                      </a:moveTo>
                      <a:cubicBezTo>
                        <a:pt x="198" y="47"/>
                        <a:pt x="58" y="179"/>
                        <a:pt x="0" y="349"/>
                      </a:cubicBezTo>
                      <a:cubicBezTo>
                        <a:pt x="18" y="525"/>
                        <a:pt x="18" y="525"/>
                        <a:pt x="18" y="525"/>
                      </a:cubicBezTo>
                      <a:cubicBezTo>
                        <a:pt x="515" y="521"/>
                        <a:pt x="515" y="521"/>
                        <a:pt x="515" y="521"/>
                      </a:cubicBezTo>
                      <a:cubicBezTo>
                        <a:pt x="514" y="30"/>
                        <a:pt x="514" y="30"/>
                        <a:pt x="514" y="30"/>
                      </a:cubicBez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Oval 13"/>
              <p:cNvSpPr>
                <a:spLocks noChangeArrowheads="1"/>
              </p:cNvSpPr>
              <p:nvPr/>
            </p:nvSpPr>
            <p:spPr bwMode="auto">
              <a:xfrm>
                <a:off x="5289664" y="2942436"/>
                <a:ext cx="1610757" cy="16097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Freeform 12"/>
            <p:cNvSpPr>
              <a:spLocks/>
            </p:cNvSpPr>
            <p:nvPr/>
          </p:nvSpPr>
          <p:spPr bwMode="auto">
            <a:xfrm>
              <a:off x="4192204" y="2084968"/>
              <a:ext cx="2293557" cy="1903796"/>
            </a:xfrm>
            <a:custGeom>
              <a:avLst/>
              <a:gdLst>
                <a:gd name="T0" fmla="*/ 841 w 1012"/>
                <a:gd name="T1" fmla="*/ 0 h 840"/>
                <a:gd name="T2" fmla="*/ 841 w 1012"/>
                <a:gd name="T3" fmla="*/ 2 h 840"/>
                <a:gd name="T4" fmla="*/ 840 w 1012"/>
                <a:gd name="T5" fmla="*/ 0 h 840"/>
                <a:gd name="T6" fmla="*/ 839 w 1012"/>
                <a:gd name="T7" fmla="*/ 0 h 840"/>
                <a:gd name="T8" fmla="*/ 0 w 1012"/>
                <a:gd name="T9" fmla="*/ 840 h 840"/>
                <a:gd name="T10" fmla="*/ 0 w 1012"/>
                <a:gd name="T11" fmla="*/ 840 h 840"/>
                <a:gd name="T12" fmla="*/ 172 w 1012"/>
                <a:gd name="T13" fmla="*/ 670 h 840"/>
                <a:gd name="T14" fmla="*/ 345 w 1012"/>
                <a:gd name="T15" fmla="*/ 834 h 840"/>
                <a:gd name="T16" fmla="*/ 840 w 1012"/>
                <a:gd name="T17" fmla="*/ 345 h 840"/>
                <a:gd name="T18" fmla="*/ 841 w 1012"/>
                <a:gd name="T19" fmla="*/ 343 h 840"/>
                <a:gd name="T20" fmla="*/ 841 w 1012"/>
                <a:gd name="T21" fmla="*/ 345 h 840"/>
                <a:gd name="T22" fmla="*/ 1012 w 1012"/>
                <a:gd name="T23" fmla="*/ 172 h 840"/>
                <a:gd name="T24" fmla="*/ 841 w 1012"/>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4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
            <p:cNvSpPr>
              <a:spLocks/>
            </p:cNvSpPr>
            <p:nvPr/>
          </p:nvSpPr>
          <p:spPr bwMode="auto">
            <a:xfrm>
              <a:off x="6096000" y="2084968"/>
              <a:ext cx="1903796" cy="2290684"/>
            </a:xfrm>
            <a:custGeom>
              <a:avLst/>
              <a:gdLst>
                <a:gd name="T0" fmla="*/ 840 w 840"/>
                <a:gd name="T1" fmla="*/ 840 h 1011"/>
                <a:gd name="T2" fmla="*/ 840 w 840"/>
                <a:gd name="T3" fmla="*/ 840 h 1011"/>
                <a:gd name="T4" fmla="*/ 0 w 840"/>
                <a:gd name="T5" fmla="*/ 0 h 1011"/>
                <a:gd name="T6" fmla="*/ 0 w 840"/>
                <a:gd name="T7" fmla="*/ 0 h 1011"/>
                <a:gd name="T8" fmla="*/ 70 w 840"/>
                <a:gd name="T9" fmla="*/ 178 h 1011"/>
                <a:gd name="T10" fmla="*/ 0 w 840"/>
                <a:gd name="T11" fmla="*/ 345 h 1011"/>
                <a:gd name="T12" fmla="*/ 495 w 840"/>
                <a:gd name="T13" fmla="*/ 840 h 1011"/>
                <a:gd name="T14" fmla="*/ 495 w 840"/>
                <a:gd name="T15" fmla="*/ 840 h 1011"/>
                <a:gd name="T16" fmla="*/ 667 w 840"/>
                <a:gd name="T17" fmla="*/ 1011 h 1011"/>
                <a:gd name="T18" fmla="*/ 840 w 840"/>
                <a:gd name="T19" fmla="*/ 84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0" h="1011">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p:cNvSpPr>
            <p:nvPr/>
          </p:nvSpPr>
          <p:spPr bwMode="auto">
            <a:xfrm>
              <a:off x="4192204" y="3602834"/>
              <a:ext cx="1903796" cy="2289726"/>
            </a:xfrm>
            <a:custGeom>
              <a:avLst/>
              <a:gdLst>
                <a:gd name="T0" fmla="*/ 840 w 840"/>
                <a:gd name="T1" fmla="*/ 665 h 1010"/>
                <a:gd name="T2" fmla="*/ 344 w 840"/>
                <a:gd name="T3" fmla="*/ 171 h 1010"/>
                <a:gd name="T4" fmla="*/ 345 w 840"/>
                <a:gd name="T5" fmla="*/ 171 h 1010"/>
                <a:gd name="T6" fmla="*/ 172 w 840"/>
                <a:gd name="T7" fmla="*/ 0 h 1010"/>
                <a:gd name="T8" fmla="*/ 0 w 840"/>
                <a:gd name="T9" fmla="*/ 170 h 1010"/>
                <a:gd name="T10" fmla="*/ 0 w 840"/>
                <a:gd name="T11" fmla="*/ 170 h 1010"/>
                <a:gd name="T12" fmla="*/ 0 w 840"/>
                <a:gd name="T13" fmla="*/ 171 h 1010"/>
                <a:gd name="T14" fmla="*/ 0 w 840"/>
                <a:gd name="T15" fmla="*/ 171 h 1010"/>
                <a:gd name="T16" fmla="*/ 0 w 840"/>
                <a:gd name="T17" fmla="*/ 171 h 1010"/>
                <a:gd name="T18" fmla="*/ 839 w 840"/>
                <a:gd name="T19" fmla="*/ 1010 h 1010"/>
                <a:gd name="T20" fmla="*/ 840 w 840"/>
                <a:gd name="T21" fmla="*/ 1010 h 1010"/>
                <a:gd name="T22" fmla="*/ 742 w 840"/>
                <a:gd name="T23" fmla="*/ 827 h 1010"/>
                <a:gd name="T24" fmla="*/ 840 w 840"/>
                <a:gd name="T25" fmla="*/ 665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101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5711027" y="3988764"/>
              <a:ext cx="2288769" cy="1903796"/>
            </a:xfrm>
            <a:custGeom>
              <a:avLst/>
              <a:gdLst>
                <a:gd name="T0" fmla="*/ 1010 w 1010"/>
                <a:gd name="T1" fmla="*/ 0 h 840"/>
                <a:gd name="T2" fmla="*/ 1010 w 1010"/>
                <a:gd name="T3" fmla="*/ 0 h 840"/>
                <a:gd name="T4" fmla="*/ 821 w 1010"/>
                <a:gd name="T5" fmla="*/ 77 h 840"/>
                <a:gd name="T6" fmla="*/ 665 w 1010"/>
                <a:gd name="T7" fmla="*/ 0 h 840"/>
                <a:gd name="T8" fmla="*/ 171 w 1010"/>
                <a:gd name="T9" fmla="*/ 495 h 840"/>
                <a:gd name="T10" fmla="*/ 171 w 1010"/>
                <a:gd name="T11" fmla="*/ 495 h 840"/>
                <a:gd name="T12" fmla="*/ 0 w 1010"/>
                <a:gd name="T13" fmla="*/ 667 h 840"/>
                <a:gd name="T14" fmla="*/ 170 w 1010"/>
                <a:gd name="T15" fmla="*/ 840 h 840"/>
                <a:gd name="T16" fmla="*/ 170 w 1010"/>
                <a:gd name="T17" fmla="*/ 840 h 840"/>
                <a:gd name="T18" fmla="*/ 171 w 1010"/>
                <a:gd name="T19" fmla="*/ 840 h 840"/>
                <a:gd name="T20" fmla="*/ 171 w 1010"/>
                <a:gd name="T21" fmla="*/ 840 h 840"/>
                <a:gd name="T22" fmla="*/ 171 w 1010"/>
                <a:gd name="T23" fmla="*/ 840 h 840"/>
                <a:gd name="T24" fmla="*/ 1010 w 1010"/>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0" h="84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p:cNvSpPr txBox="1"/>
          <p:nvPr/>
        </p:nvSpPr>
        <p:spPr>
          <a:xfrm>
            <a:off x="1801682" y="9145494"/>
            <a:ext cx="5993385" cy="707886"/>
          </a:xfrm>
          <a:prstGeom prst="rect">
            <a:avLst/>
          </a:prstGeom>
          <a:noFill/>
        </p:spPr>
        <p:txBody>
          <a:bodyPr wrap="square" rtlCol="0">
            <a:spAutoFit/>
          </a:bodyPr>
          <a:lstStyle/>
          <a:p>
            <a:r>
              <a:rPr lang="vi-VN" sz="4000" b="1" smtClean="0">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rPr>
              <a:t>ĐỖ TRUNG HẬU</a:t>
            </a:r>
            <a:endParaRPr lang="en-US" sz="4000" b="1">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81" name="TextBox 180"/>
          <p:cNvSpPr txBox="1"/>
          <p:nvPr/>
        </p:nvSpPr>
        <p:spPr>
          <a:xfrm>
            <a:off x="1794882" y="9142739"/>
            <a:ext cx="5993385" cy="707886"/>
          </a:xfrm>
          <a:prstGeom prst="rect">
            <a:avLst/>
          </a:prstGeom>
          <a:noFill/>
        </p:spPr>
        <p:txBody>
          <a:bodyPr wrap="square" rtlCol="0">
            <a:spAutoFit/>
          </a:bodyPr>
          <a:lstStyle/>
          <a:p>
            <a:r>
              <a:rPr lang="vi-VN" sz="4000" b="1" smtClean="0">
                <a:solidFill>
                  <a:srgbClr val="FF9933"/>
                </a:solidFill>
                <a:effectLst>
                  <a:outerShdw blurRad="38100" dist="38100" dir="2700000" algn="tl">
                    <a:srgbClr val="000000">
                      <a:alpha val="43137"/>
                    </a:srgbClr>
                  </a:outerShdw>
                </a:effectLst>
                <a:latin typeface="Constantia" panose="02030602050306030303" pitchFamily="18" charset="0"/>
              </a:rPr>
              <a:t>ĐỖ TRUNG HẬU</a:t>
            </a:r>
            <a:endParaRPr lang="en-US" sz="4000" b="1">
              <a:solidFill>
                <a:srgbClr val="FF9933"/>
              </a:solidFill>
              <a:effectLst>
                <a:outerShdw blurRad="38100" dist="38100" dir="2700000" algn="tl">
                  <a:srgbClr val="000000">
                    <a:alpha val="43137"/>
                  </a:srgbClr>
                </a:outerShdw>
              </a:effectLst>
              <a:latin typeface="Constantia" panose="02030602050306030303" pitchFamily="18" charset="0"/>
            </a:endParaRPr>
          </a:p>
        </p:txBody>
      </p:sp>
      <p:sp>
        <p:nvSpPr>
          <p:cNvPr id="109" name="TextBox 108"/>
          <p:cNvSpPr txBox="1"/>
          <p:nvPr/>
        </p:nvSpPr>
        <p:spPr>
          <a:xfrm>
            <a:off x="4611677" y="1730906"/>
            <a:ext cx="5257800" cy="1015663"/>
          </a:xfrm>
          <a:prstGeom prst="rect">
            <a:avLst/>
          </a:prstGeom>
          <a:noFill/>
        </p:spPr>
        <p:txBody>
          <a:bodyPr wrap="square" rtlCol="0">
            <a:spAutoFit/>
          </a:bodyPr>
          <a:lstStyle/>
          <a:p>
            <a:r>
              <a:rPr lang="vi-VN" sz="6000" b="1" smtClean="0">
                <a:ln w="53975">
                  <a:solidFill>
                    <a:schemeClr val="accent4">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CHƯƠNG 3</a:t>
            </a:r>
            <a:endParaRPr lang="en-US" sz="6000" b="1">
              <a:ln w="53975">
                <a:solidFill>
                  <a:schemeClr val="accent4">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endParaRPr>
          </a:p>
        </p:txBody>
      </p:sp>
      <p:sp>
        <p:nvSpPr>
          <p:cNvPr id="116" name="TextBox 115"/>
          <p:cNvSpPr txBox="1"/>
          <p:nvPr/>
        </p:nvSpPr>
        <p:spPr>
          <a:xfrm>
            <a:off x="4605250" y="1713681"/>
            <a:ext cx="5257800" cy="1015663"/>
          </a:xfrm>
          <a:prstGeom prst="rect">
            <a:avLst/>
          </a:prstGeom>
          <a:noFill/>
        </p:spPr>
        <p:txBody>
          <a:bodyPr wrap="square" rtlCol="0">
            <a:spAutoFit/>
          </a:bodyPr>
          <a:lstStyle/>
          <a:p>
            <a:r>
              <a:rPr lang="vi-VN" sz="6000" b="1" smtClean="0">
                <a:solidFill>
                  <a:srgbClr val="FF0000"/>
                </a:solidFill>
                <a:effectLst>
                  <a:outerShdw blurRad="38100" dist="38100" dir="2700000" algn="tl">
                    <a:srgbClr val="000000">
                      <a:alpha val="43137"/>
                    </a:srgbClr>
                  </a:outerShdw>
                </a:effectLst>
                <a:latin typeface="Constantia" panose="02030602050306030303" pitchFamily="18" charset="0"/>
              </a:rPr>
              <a:t>CHƯƠNG 3</a:t>
            </a:r>
            <a:endParaRPr lang="en-US" sz="60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108" name="TextBox 107"/>
          <p:cNvSpPr txBox="1"/>
          <p:nvPr/>
        </p:nvSpPr>
        <p:spPr>
          <a:xfrm>
            <a:off x="8455651" y="3113104"/>
            <a:ext cx="9975562" cy="3416320"/>
          </a:xfrm>
          <a:prstGeom prst="rect">
            <a:avLst/>
          </a:prstGeom>
          <a:noFill/>
        </p:spPr>
        <p:txBody>
          <a:bodyPr wrap="square" rtlCol="0">
            <a:spAutoFit/>
          </a:bodyPr>
          <a:lstStyle/>
          <a:p>
            <a:r>
              <a:rPr lang="vi-VN" sz="7200" b="1" smtClean="0">
                <a:ln w="47625">
                  <a:solidFill>
                    <a:schemeClr val="accent3">
                      <a:lumMod val="40000"/>
                      <a:lumOff val="60000"/>
                    </a:schemeClr>
                  </a:solidFill>
                </a:ln>
                <a:solidFill>
                  <a:schemeClr val="accent4">
                    <a:lumMod val="60000"/>
                    <a:lumOff val="40000"/>
                  </a:schemeClr>
                </a:solidFill>
                <a:effectLst>
                  <a:outerShdw blurRad="38100" dist="38100" dir="2700000" algn="tl">
                    <a:srgbClr val="000000">
                      <a:alpha val="43137"/>
                    </a:srgbClr>
                  </a:outerShdw>
                </a:effectLst>
                <a:latin typeface="Constantia" panose="02030602050306030303" pitchFamily="18" charset="0"/>
              </a:rPr>
              <a:t>MODULE 4 LED 7 ĐOẠN – MATRIX – TIMER/COUNTER</a:t>
            </a:r>
            <a:endParaRPr lang="en-US" sz="7200" b="1">
              <a:ln w="47625">
                <a:solidFill>
                  <a:schemeClr val="accent3">
                    <a:lumMod val="40000"/>
                    <a:lumOff val="60000"/>
                  </a:schemeClr>
                </a:solidFill>
              </a:ln>
              <a:solidFill>
                <a:schemeClr val="accent4">
                  <a:lumMod val="60000"/>
                  <a:lumOff val="40000"/>
                </a:schemeClr>
              </a:solidFill>
              <a:effectLst>
                <a:outerShdw blurRad="38100" dist="38100" dir="2700000" algn="tl">
                  <a:srgbClr val="000000">
                    <a:alpha val="43137"/>
                  </a:srgbClr>
                </a:outerShdw>
              </a:effectLst>
              <a:latin typeface="Constantia" panose="02030602050306030303" pitchFamily="18" charset="0"/>
            </a:endParaRPr>
          </a:p>
        </p:txBody>
      </p:sp>
      <p:sp>
        <p:nvSpPr>
          <p:cNvPr id="145" name="TextBox 144"/>
          <p:cNvSpPr txBox="1"/>
          <p:nvPr/>
        </p:nvSpPr>
        <p:spPr>
          <a:xfrm>
            <a:off x="8455651" y="3104863"/>
            <a:ext cx="10416958" cy="3416320"/>
          </a:xfrm>
          <a:prstGeom prst="rect">
            <a:avLst/>
          </a:prstGeom>
          <a:noFill/>
        </p:spPr>
        <p:txBody>
          <a:bodyPr wrap="square" rtlCol="0">
            <a:spAutoFit/>
          </a:bodyPr>
          <a:lstStyle/>
          <a:p>
            <a:r>
              <a:rPr lang="vi-VN" sz="7200" b="1" smtClean="0">
                <a:solidFill>
                  <a:srgbClr val="002060"/>
                </a:solidFill>
                <a:effectLst>
                  <a:outerShdw blurRad="38100" dist="38100" dir="2700000" algn="tl">
                    <a:srgbClr val="000000">
                      <a:alpha val="43137"/>
                    </a:srgbClr>
                  </a:outerShdw>
                </a:effectLst>
                <a:latin typeface="Constantia" panose="02030602050306030303" pitchFamily="18" charset="0"/>
              </a:rPr>
              <a:t>MODULE 4 LED 7 ĐOẠN – MATRIX – TIMER/COUNTER</a:t>
            </a:r>
            <a:endParaRPr lang="en-US" sz="7200" b="1">
              <a:solidFill>
                <a:srgbClr val="002060"/>
              </a:solidFill>
              <a:effectLst>
                <a:outerShdw blurRad="38100" dist="38100" dir="2700000" algn="tl">
                  <a:srgbClr val="000000">
                    <a:alpha val="43137"/>
                  </a:srgbClr>
                </a:outerShdw>
              </a:effectLst>
              <a:latin typeface="Constantia" panose="02030602050306030303" pitchFamily="18" charset="0"/>
            </a:endParaRPr>
          </a:p>
        </p:txBody>
      </p:sp>
      <p:pic>
        <p:nvPicPr>
          <p:cNvPr id="1026" name="Picture 2" descr="4 Digit 7 Segment LED Display | 3D CAD Model Library | GrabCAD"/>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174573" y="2838697"/>
            <a:ext cx="5080900" cy="3032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x3 Matrix Keypad | 3D CAD Model Library | GrabCAD"/>
          <p:cNvPicPr>
            <a:picLocks noChangeAspect="1" noChangeArrowheads="1"/>
          </p:cNvPicPr>
          <p:nvPr/>
        </p:nvPicPr>
        <p:blipFill rotWithShape="1">
          <a:blip r:embed="rId6">
            <a:extLst>
              <a:ext uri="{28A0092B-C50C-407E-A947-70E740481C1C}">
                <a14:useLocalDpi xmlns:a14="http://schemas.microsoft.com/office/drawing/2010/main" val="0"/>
              </a:ext>
            </a:extLst>
          </a:blip>
          <a:srcRect l="25858" t="5244" r="19976" b="14436"/>
          <a:stretch/>
        </p:blipFill>
        <p:spPr bwMode="auto">
          <a:xfrm>
            <a:off x="1860693" y="5995264"/>
            <a:ext cx="3430919" cy="286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83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90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1000"/>
                                        <p:tgtEl>
                                          <p:spTgt spid="125"/>
                                        </p:tgtEl>
                                      </p:cBhvr>
                                    </p:animEffect>
                                  </p:childTnLst>
                                </p:cTn>
                              </p:par>
                            </p:childTnLst>
                          </p:cTn>
                        </p:par>
                        <p:par>
                          <p:cTn id="8" fill="hold">
                            <p:stCondLst>
                              <p:cond delay="1900"/>
                            </p:stCondLst>
                            <p:childTnLst>
                              <p:par>
                                <p:cTn id="9" presetID="12" presetClass="entr" presetSubtype="4" fill="hold" grpId="0" nodeType="after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200"/>
                                        <p:tgtEl>
                                          <p:spTgt spid="166"/>
                                        </p:tgtEl>
                                        <p:attrNameLst>
                                          <p:attrName>ppt_y</p:attrName>
                                        </p:attrNameLst>
                                      </p:cBhvr>
                                      <p:tavLst>
                                        <p:tav tm="0">
                                          <p:val>
                                            <p:strVal val="#ppt_y+#ppt_h*1.125000"/>
                                          </p:val>
                                        </p:tav>
                                        <p:tav tm="100000">
                                          <p:val>
                                            <p:strVal val="#ppt_y"/>
                                          </p:val>
                                        </p:tav>
                                      </p:tavLst>
                                    </p:anim>
                                    <p:animEffect transition="in" filter="wipe(up)">
                                      <p:cBhvr>
                                        <p:cTn id="12" dur="200"/>
                                        <p:tgtEl>
                                          <p:spTgt spid="166"/>
                                        </p:tgtEl>
                                      </p:cBhvr>
                                    </p:animEffect>
                                  </p:childTnLst>
                                </p:cTn>
                              </p:par>
                            </p:childTnLst>
                          </p:cTn>
                        </p:par>
                        <p:par>
                          <p:cTn id="13" fill="hold">
                            <p:stCondLst>
                              <p:cond delay="2100"/>
                            </p:stCondLst>
                            <p:childTnLst>
                              <p:par>
                                <p:cTn id="14" presetID="22" presetClass="entr" presetSubtype="4" fill="hold" nodeType="after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down)">
                                      <p:cBhvr>
                                        <p:cTn id="16" dur="500"/>
                                        <p:tgtEl>
                                          <p:spTgt spid="163"/>
                                        </p:tgtEl>
                                      </p:cBhvr>
                                    </p:animEffect>
                                  </p:childTnLst>
                                </p:cTn>
                              </p:par>
                            </p:childTnLst>
                          </p:cTn>
                        </p:par>
                        <p:par>
                          <p:cTn id="17" fill="hold">
                            <p:stCondLst>
                              <p:cond delay="2600"/>
                            </p:stCondLst>
                            <p:childTnLst>
                              <p:par>
                                <p:cTn id="18" presetID="49" presetClass="entr" presetSubtype="0" decel="10000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 calcmode="lin" valueType="num">
                                      <p:cBhvr>
                                        <p:cTn id="20" dur="500" fill="hold"/>
                                        <p:tgtEl>
                                          <p:spTgt spid="167"/>
                                        </p:tgtEl>
                                        <p:attrNameLst>
                                          <p:attrName>ppt_w</p:attrName>
                                        </p:attrNameLst>
                                      </p:cBhvr>
                                      <p:tavLst>
                                        <p:tav tm="0">
                                          <p:val>
                                            <p:fltVal val="0"/>
                                          </p:val>
                                        </p:tav>
                                        <p:tav tm="100000">
                                          <p:val>
                                            <p:strVal val="#ppt_w"/>
                                          </p:val>
                                        </p:tav>
                                      </p:tavLst>
                                    </p:anim>
                                    <p:anim calcmode="lin" valueType="num">
                                      <p:cBhvr>
                                        <p:cTn id="21" dur="500" fill="hold"/>
                                        <p:tgtEl>
                                          <p:spTgt spid="167"/>
                                        </p:tgtEl>
                                        <p:attrNameLst>
                                          <p:attrName>ppt_h</p:attrName>
                                        </p:attrNameLst>
                                      </p:cBhvr>
                                      <p:tavLst>
                                        <p:tav tm="0">
                                          <p:val>
                                            <p:fltVal val="0"/>
                                          </p:val>
                                        </p:tav>
                                        <p:tav tm="100000">
                                          <p:val>
                                            <p:strVal val="#ppt_h"/>
                                          </p:val>
                                        </p:tav>
                                      </p:tavLst>
                                    </p:anim>
                                    <p:anim calcmode="lin" valueType="num">
                                      <p:cBhvr>
                                        <p:cTn id="22" dur="500" fill="hold"/>
                                        <p:tgtEl>
                                          <p:spTgt spid="167"/>
                                        </p:tgtEl>
                                        <p:attrNameLst>
                                          <p:attrName>style.rotation</p:attrName>
                                        </p:attrNameLst>
                                      </p:cBhvr>
                                      <p:tavLst>
                                        <p:tav tm="0">
                                          <p:val>
                                            <p:fltVal val="360"/>
                                          </p:val>
                                        </p:tav>
                                        <p:tav tm="100000">
                                          <p:val>
                                            <p:fltVal val="0"/>
                                          </p:val>
                                        </p:tav>
                                      </p:tavLst>
                                    </p:anim>
                                    <p:animEffect transition="in" filter="fade">
                                      <p:cBhvr>
                                        <p:cTn id="23" dur="500"/>
                                        <p:tgtEl>
                                          <p:spTgt spid="16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34143" y="1740754"/>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 TRẬN PHÍM 4X4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0367064" y="1706577"/>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81326" y="1750399"/>
            <a:ext cx="257566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Nguyên lý</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ectangle 18"/>
          <p:cNvSpPr/>
          <p:nvPr/>
        </p:nvSpPr>
        <p:spPr>
          <a:xfrm>
            <a:off x="10390181" y="22708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231606"/>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11" name="Group 5"/>
          <p:cNvGrpSpPr>
            <a:grpSpLocks/>
          </p:cNvGrpSpPr>
          <p:nvPr/>
        </p:nvGrpSpPr>
        <p:grpSpPr bwMode="auto">
          <a:xfrm>
            <a:off x="2259182" y="2995868"/>
            <a:ext cx="13734457" cy="6324600"/>
            <a:chOff x="1304" y="720"/>
            <a:chExt cx="10151" cy="4147"/>
          </a:xfrm>
        </p:grpSpPr>
        <p:sp>
          <p:nvSpPr>
            <p:cNvPr id="12" name="AutoShape 6"/>
            <p:cNvSpPr>
              <a:spLocks/>
            </p:cNvSpPr>
            <p:nvPr/>
          </p:nvSpPr>
          <p:spPr bwMode="auto">
            <a:xfrm>
              <a:off x="1304" y="720"/>
              <a:ext cx="10151" cy="310"/>
            </a:xfrm>
            <a:custGeom>
              <a:avLst/>
              <a:gdLst>
                <a:gd name="T0" fmla="+- 0 11448 1304"/>
                <a:gd name="T1" fmla="*/ T0 w 10151"/>
                <a:gd name="T2" fmla="+- 0 720 720"/>
                <a:gd name="T3" fmla="*/ 720 h 310"/>
                <a:gd name="T4" fmla="+- 0 1311 1304"/>
                <a:gd name="T5" fmla="*/ T4 w 10151"/>
                <a:gd name="T6" fmla="+- 0 720 720"/>
                <a:gd name="T7" fmla="*/ 720 h 310"/>
                <a:gd name="T8" fmla="+- 0 1304 1304"/>
                <a:gd name="T9" fmla="*/ T8 w 10151"/>
                <a:gd name="T10" fmla="+- 0 720 720"/>
                <a:gd name="T11" fmla="*/ 720 h 310"/>
                <a:gd name="T12" fmla="+- 0 1304 1304"/>
                <a:gd name="T13" fmla="*/ T12 w 10151"/>
                <a:gd name="T14" fmla="+- 0 728 720"/>
                <a:gd name="T15" fmla="*/ 728 h 310"/>
                <a:gd name="T16" fmla="+- 0 1304 1304"/>
                <a:gd name="T17" fmla="*/ T16 w 10151"/>
                <a:gd name="T18" fmla="+- 0 1023 720"/>
                <a:gd name="T19" fmla="*/ 1023 h 310"/>
                <a:gd name="T20" fmla="+- 0 1304 1304"/>
                <a:gd name="T21" fmla="*/ T20 w 10151"/>
                <a:gd name="T22" fmla="+- 0 1030 720"/>
                <a:gd name="T23" fmla="*/ 1030 h 310"/>
                <a:gd name="T24" fmla="+- 0 1311 1304"/>
                <a:gd name="T25" fmla="*/ T24 w 10151"/>
                <a:gd name="T26" fmla="+- 0 1030 720"/>
                <a:gd name="T27" fmla="*/ 1030 h 310"/>
                <a:gd name="T28" fmla="+- 0 11448 1304"/>
                <a:gd name="T29" fmla="*/ T28 w 10151"/>
                <a:gd name="T30" fmla="+- 0 1030 720"/>
                <a:gd name="T31" fmla="*/ 1030 h 310"/>
                <a:gd name="T32" fmla="+- 0 11448 1304"/>
                <a:gd name="T33" fmla="*/ T32 w 10151"/>
                <a:gd name="T34" fmla="+- 0 1023 720"/>
                <a:gd name="T35" fmla="*/ 1023 h 310"/>
                <a:gd name="T36" fmla="+- 0 1311 1304"/>
                <a:gd name="T37" fmla="*/ T36 w 10151"/>
                <a:gd name="T38" fmla="+- 0 1023 720"/>
                <a:gd name="T39" fmla="*/ 1023 h 310"/>
                <a:gd name="T40" fmla="+- 0 1311 1304"/>
                <a:gd name="T41" fmla="*/ T40 w 10151"/>
                <a:gd name="T42" fmla="+- 0 728 720"/>
                <a:gd name="T43" fmla="*/ 728 h 310"/>
                <a:gd name="T44" fmla="+- 0 11448 1304"/>
                <a:gd name="T45" fmla="*/ T44 w 10151"/>
                <a:gd name="T46" fmla="+- 0 728 720"/>
                <a:gd name="T47" fmla="*/ 728 h 310"/>
                <a:gd name="T48" fmla="+- 0 11448 1304"/>
                <a:gd name="T49" fmla="*/ T48 w 10151"/>
                <a:gd name="T50" fmla="+- 0 720 720"/>
                <a:gd name="T51" fmla="*/ 720 h 310"/>
                <a:gd name="T52" fmla="+- 0 11455 1304"/>
                <a:gd name="T53" fmla="*/ T52 w 10151"/>
                <a:gd name="T54" fmla="+- 0 720 720"/>
                <a:gd name="T55" fmla="*/ 720 h 310"/>
                <a:gd name="T56" fmla="+- 0 11448 1304"/>
                <a:gd name="T57" fmla="*/ T56 w 10151"/>
                <a:gd name="T58" fmla="+- 0 720 720"/>
                <a:gd name="T59" fmla="*/ 720 h 310"/>
                <a:gd name="T60" fmla="+- 0 11448 1304"/>
                <a:gd name="T61" fmla="*/ T60 w 10151"/>
                <a:gd name="T62" fmla="+- 0 728 720"/>
                <a:gd name="T63" fmla="*/ 728 h 310"/>
                <a:gd name="T64" fmla="+- 0 11448 1304"/>
                <a:gd name="T65" fmla="*/ T64 w 10151"/>
                <a:gd name="T66" fmla="+- 0 1023 720"/>
                <a:gd name="T67" fmla="*/ 1023 h 310"/>
                <a:gd name="T68" fmla="+- 0 11448 1304"/>
                <a:gd name="T69" fmla="*/ T68 w 10151"/>
                <a:gd name="T70" fmla="+- 0 1030 720"/>
                <a:gd name="T71" fmla="*/ 1030 h 310"/>
                <a:gd name="T72" fmla="+- 0 11455 1304"/>
                <a:gd name="T73" fmla="*/ T72 w 10151"/>
                <a:gd name="T74" fmla="+- 0 1030 720"/>
                <a:gd name="T75" fmla="*/ 1030 h 310"/>
                <a:gd name="T76" fmla="+- 0 11455 1304"/>
                <a:gd name="T77" fmla="*/ T76 w 10151"/>
                <a:gd name="T78" fmla="+- 0 1023 720"/>
                <a:gd name="T79" fmla="*/ 1023 h 310"/>
                <a:gd name="T80" fmla="+- 0 11455 1304"/>
                <a:gd name="T81" fmla="*/ T80 w 10151"/>
                <a:gd name="T82" fmla="+- 0 728 720"/>
                <a:gd name="T83" fmla="*/ 728 h 310"/>
                <a:gd name="T84" fmla="+- 0 11455 1304"/>
                <a:gd name="T85" fmla="*/ T84 w 10151"/>
                <a:gd name="T86" fmla="+- 0 720 720"/>
                <a:gd name="T87" fmla="*/ 720 h 31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10151" h="310">
                  <a:moveTo>
                    <a:pt x="10144" y="0"/>
                  </a:moveTo>
                  <a:lnTo>
                    <a:pt x="7" y="0"/>
                  </a:lnTo>
                  <a:lnTo>
                    <a:pt x="0" y="0"/>
                  </a:lnTo>
                  <a:lnTo>
                    <a:pt x="0" y="8"/>
                  </a:lnTo>
                  <a:lnTo>
                    <a:pt x="0" y="303"/>
                  </a:lnTo>
                  <a:lnTo>
                    <a:pt x="0" y="310"/>
                  </a:lnTo>
                  <a:lnTo>
                    <a:pt x="7" y="310"/>
                  </a:lnTo>
                  <a:lnTo>
                    <a:pt x="10144" y="310"/>
                  </a:lnTo>
                  <a:lnTo>
                    <a:pt x="10144" y="303"/>
                  </a:lnTo>
                  <a:lnTo>
                    <a:pt x="7" y="303"/>
                  </a:lnTo>
                  <a:lnTo>
                    <a:pt x="7" y="8"/>
                  </a:lnTo>
                  <a:lnTo>
                    <a:pt x="10144" y="8"/>
                  </a:lnTo>
                  <a:lnTo>
                    <a:pt x="10144" y="0"/>
                  </a:lnTo>
                  <a:close/>
                  <a:moveTo>
                    <a:pt x="10151" y="0"/>
                  </a:moveTo>
                  <a:lnTo>
                    <a:pt x="10144" y="0"/>
                  </a:lnTo>
                  <a:lnTo>
                    <a:pt x="10144" y="8"/>
                  </a:lnTo>
                  <a:lnTo>
                    <a:pt x="10144" y="303"/>
                  </a:lnTo>
                  <a:lnTo>
                    <a:pt x="10144" y="310"/>
                  </a:lnTo>
                  <a:lnTo>
                    <a:pt x="10151" y="310"/>
                  </a:lnTo>
                  <a:lnTo>
                    <a:pt x="10151" y="303"/>
                  </a:lnTo>
                  <a:lnTo>
                    <a:pt x="10151" y="8"/>
                  </a:lnTo>
                  <a:lnTo>
                    <a:pt x="101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 y="1029"/>
              <a:ext cx="9915" cy="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p:cNvSpPr/>
          <p:nvPr/>
        </p:nvSpPr>
        <p:spPr>
          <a:xfrm>
            <a:off x="2190569" y="2873170"/>
            <a:ext cx="14554200" cy="665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8991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34143" y="1740754"/>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 TRẬN PHÍM 4X4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0367064" y="1706577"/>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81326" y="1750399"/>
            <a:ext cx="257566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Nguyên lý</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ectangle 18"/>
          <p:cNvSpPr/>
          <p:nvPr/>
        </p:nvSpPr>
        <p:spPr>
          <a:xfrm>
            <a:off x="10390181" y="22708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231606"/>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2064987" y="3116055"/>
            <a:ext cx="14554200" cy="665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136972" y="2845696"/>
            <a:ext cx="5067739" cy="3269263"/>
          </a:xfrm>
          <a:prstGeom prst="rect">
            <a:avLst/>
          </a:prstGeom>
        </p:spPr>
      </p:pic>
      <p:pic>
        <p:nvPicPr>
          <p:cNvPr id="6" name="Picture 5"/>
          <p:cNvPicPr>
            <a:picLocks noChangeAspect="1"/>
          </p:cNvPicPr>
          <p:nvPr/>
        </p:nvPicPr>
        <p:blipFill>
          <a:blip r:embed="rId4"/>
          <a:stretch>
            <a:fillRect/>
          </a:stretch>
        </p:blipFill>
        <p:spPr>
          <a:xfrm>
            <a:off x="10320524" y="2911655"/>
            <a:ext cx="5136325" cy="3215919"/>
          </a:xfrm>
          <a:prstGeom prst="rect">
            <a:avLst/>
          </a:prstGeom>
        </p:spPr>
      </p:pic>
      <p:pic>
        <p:nvPicPr>
          <p:cNvPr id="8" name="Picture 7"/>
          <p:cNvPicPr>
            <a:picLocks noChangeAspect="1"/>
          </p:cNvPicPr>
          <p:nvPr/>
        </p:nvPicPr>
        <p:blipFill>
          <a:blip r:embed="rId5"/>
          <a:stretch>
            <a:fillRect/>
          </a:stretch>
        </p:blipFill>
        <p:spPr>
          <a:xfrm>
            <a:off x="1152214" y="6604390"/>
            <a:ext cx="5037257" cy="3154953"/>
          </a:xfrm>
          <a:prstGeom prst="rect">
            <a:avLst/>
          </a:prstGeom>
        </p:spPr>
      </p:pic>
      <p:pic>
        <p:nvPicPr>
          <p:cNvPr id="9" name="Picture 8"/>
          <p:cNvPicPr>
            <a:picLocks noChangeAspect="1"/>
          </p:cNvPicPr>
          <p:nvPr/>
        </p:nvPicPr>
        <p:blipFill>
          <a:blip r:embed="rId6"/>
          <a:stretch>
            <a:fillRect/>
          </a:stretch>
        </p:blipFill>
        <p:spPr>
          <a:xfrm>
            <a:off x="10320524" y="6642499"/>
            <a:ext cx="5090601" cy="3208298"/>
          </a:xfrm>
          <a:prstGeom prst="rect">
            <a:avLst/>
          </a:prstGeom>
        </p:spPr>
      </p:pic>
    </p:spTree>
    <p:extLst>
      <p:ext uri="{BB962C8B-B14F-4D97-AF65-F5344CB8AC3E}">
        <p14:creationId xmlns:p14="http://schemas.microsoft.com/office/powerpoint/2010/main" val="41249258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in)">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34143" y="1740754"/>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 TRẬN PHÍM 4X4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0367064" y="1706577"/>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81326" y="1750399"/>
            <a:ext cx="257566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ectangle 18"/>
          <p:cNvSpPr/>
          <p:nvPr/>
        </p:nvSpPr>
        <p:spPr>
          <a:xfrm>
            <a:off x="10390181" y="22708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231606"/>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2228928" y="3400188"/>
            <a:ext cx="14554200" cy="665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65756" y="3359782"/>
            <a:ext cx="441069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key_4x4_dw();</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3" name="Rectangle 22"/>
          <p:cNvSpPr/>
          <p:nvPr/>
        </p:nvSpPr>
        <p:spPr>
          <a:xfrm>
            <a:off x="716728" y="4104001"/>
            <a:ext cx="1760750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 </a:t>
            </a:r>
            <a:r>
              <a:rPr kumimoji="0" lang="vi-VN" sz="3600"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mã HEX của phím đang được nhấn và chống dội tích cực khi nhả phím.</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p>
        </p:txBody>
      </p:sp>
      <p:sp>
        <p:nvSpPr>
          <p:cNvPr id="24" name="Rectangle 23"/>
          <p:cNvSpPr/>
          <p:nvPr/>
        </p:nvSpPr>
        <p:spPr>
          <a:xfrm>
            <a:off x="831732" y="5589151"/>
            <a:ext cx="4410695"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key_4x4_up();</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5" name="Rectangle 24"/>
          <p:cNvSpPr/>
          <p:nvPr/>
        </p:nvSpPr>
        <p:spPr>
          <a:xfrm>
            <a:off x="750516" y="6213189"/>
            <a:ext cx="1760750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 </a:t>
            </a:r>
            <a:r>
              <a:rPr kumimoji="0" lang="vi-VN" sz="3600"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mã HEX của phím đang được nhấn và chống dội tích cực khi nhấn phím.</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p>
        </p:txBody>
      </p:sp>
      <p:sp>
        <p:nvSpPr>
          <p:cNvPr id="27" name="Rectangle 26"/>
          <p:cNvSpPr/>
          <p:nvPr/>
        </p:nvSpPr>
        <p:spPr>
          <a:xfrm>
            <a:off x="796236" y="7470828"/>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Ví dụ: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Viết hàm nhận mã HEX của phím vừa được nhấn từ ma trận phím.</a:t>
            </a:r>
          </a:p>
        </p:txBody>
      </p:sp>
    </p:spTree>
    <p:extLst>
      <p:ext uri="{BB962C8B-B14F-4D97-AF65-F5344CB8AC3E}">
        <p14:creationId xmlns:p14="http://schemas.microsoft.com/office/powerpoint/2010/main" val="1634734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anim calcmode="lin" valueType="num">
                                      <p:cBhvr additive="base">
                                        <p:cTn id="3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477645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34143" y="1740754"/>
            <a:ext cx="359985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 PAD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4X4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390181" y="22708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231606"/>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MA TRẬN PHÍM 4X4</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16728" y="3390900"/>
            <a:ext cx="5227766" cy="4905202"/>
          </a:xfrm>
          <a:prstGeom prst="rect">
            <a:avLst/>
          </a:prstGeom>
        </p:spPr>
      </p:pic>
      <p:sp>
        <p:nvSpPr>
          <p:cNvPr id="6" name="Rectangle 5"/>
          <p:cNvSpPr/>
          <p:nvPr/>
        </p:nvSpPr>
        <p:spPr>
          <a:xfrm>
            <a:off x="6553277" y="1270297"/>
            <a:ext cx="11277446" cy="1200329"/>
          </a:xfrm>
          <a:prstGeom prst="rect">
            <a:avLst/>
          </a:prstGeom>
        </p:spPr>
        <p:txBody>
          <a:bodyPr wrap="none">
            <a:spAutoFit/>
          </a:bodyPr>
          <a:lstStyle/>
          <a:p>
            <a:r>
              <a:rPr lang="en-US" sz="3600" b="1">
                <a:solidFill>
                  <a:srgbClr val="00B05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HIEUCHINH[16</a:t>
            </a:r>
            <a:r>
              <a:rPr lang="en-US" sz="3600" b="1" smtClean="0">
                <a:solidFill>
                  <a:srgbClr val="00B05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rgbClr val="00B05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600" b="1">
                <a:solidFill>
                  <a:srgbClr val="00B05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7,4,1,10,8,5,2,0,9,6,3,11,12,13,14,15};</a:t>
            </a:r>
          </a:p>
        </p:txBody>
      </p:sp>
      <p:sp>
        <p:nvSpPr>
          <p:cNvPr id="8" name="Rectangle 7"/>
          <p:cNvSpPr/>
          <p:nvPr/>
        </p:nvSpPr>
        <p:spPr>
          <a:xfrm>
            <a:off x="6705600" y="2387085"/>
            <a:ext cx="12649200" cy="7971413"/>
          </a:xfrm>
          <a:prstGeom prst="rect">
            <a:avLst/>
          </a:prstGeom>
        </p:spPr>
        <p:txBody>
          <a:bodyPr wrap="square">
            <a:spAutoFit/>
          </a:bodyPr>
          <a:lstStyle/>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INT8 KEY_PAD()</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KEYPRESS();</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 (GT!=0XFF)</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DELAY_MS(10);</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KEYPRESS();</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IF(GT!=0XFF)</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MPT=GT;</a:t>
            </a:r>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WHILE(GT!=0XFF) {KEYPRESS();}</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GT=MPT;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RETURN(HIEUCHINH[GT]);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502369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322658" y="2696664"/>
            <a:ext cx="4020742" cy="507831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Ví dụ: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Viết chương trình hiển thị kí tự của phím vừa được nhấn sang LED 7 đoạn thứ </a:t>
            </a:r>
            <a:r>
              <a:rPr kumimoji="0" lang="en-US"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4</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và hiển thị mã HEX sang 8 LED đơn. So sánh tác dụng của hai hàm quét phím.</a:t>
            </a:r>
          </a:p>
        </p:txBody>
      </p:sp>
      <p:sp>
        <p:nvSpPr>
          <p:cNvPr id="26" name="Rounded Rectangle 25"/>
          <p:cNvSpPr/>
          <p:nvPr/>
        </p:nvSpPr>
        <p:spPr>
          <a:xfrm>
            <a:off x="578514" y="1605365"/>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83581" y="1660074"/>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Hiển thị mã phím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5562600" y="1625322"/>
            <a:ext cx="11526268" cy="7971413"/>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r>
              <a:rPr lang="en-US" sz="3200" b="1">
                <a:solidFill>
                  <a:srgbClr val="002060"/>
                </a:solidFill>
                <a:latin typeface="Courier New" panose="02070309020205020404" pitchFamily="49" charset="0"/>
                <a:cs typeface="Courier New" panose="02070309020205020404" pitchFamily="49" charset="0"/>
              </a:rPr>
              <a:t>usi8 mp;</a:t>
            </a:r>
          </a:p>
          <a:p>
            <a:r>
              <a:rPr lang="en-US" sz="3200" b="1">
                <a:solidFill>
                  <a:srgbClr val="002060"/>
                </a:solidFill>
                <a:latin typeface="Courier New" panose="02070309020205020404" pitchFamily="49" charset="0"/>
                <a:cs typeface="Courier New" panose="02070309020205020404" pitchFamily="49" charset="0"/>
              </a:rPr>
              <a:t>void main()</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set_up_port(); </a:t>
            </a:r>
          </a:p>
          <a:p>
            <a:r>
              <a:rPr lang="en-US" sz="3200" b="1">
                <a:solidFill>
                  <a:srgbClr val="002060"/>
                </a:solidFill>
                <a:latin typeface="Courier New" panose="02070309020205020404" pitchFamily="49" charset="0"/>
                <a:cs typeface="Courier New" panose="02070309020205020404" pitchFamily="49" charset="0"/>
              </a:rPr>
              <a:t> while(true)</a:t>
            </a:r>
          </a:p>
          <a:p>
            <a:r>
              <a:rPr lang="en-US" sz="3200" b="1">
                <a:solidFill>
                  <a:srgbClr val="002060"/>
                </a:solidFill>
                <a:latin typeface="Courier New" panose="02070309020205020404" pitchFamily="49" charset="0"/>
                <a:cs typeface="Courier New" panose="02070309020205020404" pitchFamily="49" charset="0"/>
              </a:rPr>
              <a:t> { </a:t>
            </a:r>
          </a:p>
          <a:p>
            <a:r>
              <a:rPr lang="en-US" sz="3200" b="1">
                <a:solidFill>
                  <a:srgbClr val="002060"/>
                </a:solidFill>
                <a:latin typeface="Courier New" panose="02070309020205020404" pitchFamily="49" charset="0"/>
                <a:cs typeface="Courier New" panose="02070309020205020404" pitchFamily="49" charset="0"/>
              </a:rPr>
              <a:t>   mp = key_4x4_up(); </a:t>
            </a:r>
          </a:p>
          <a:p>
            <a:r>
              <a:rPr lang="en-US" sz="3200" b="1">
                <a:solidFill>
                  <a:srgbClr val="002060"/>
                </a:solidFill>
                <a:latin typeface="Courier New" panose="02070309020205020404" pitchFamily="49" charset="0"/>
                <a:cs typeface="Courier New" panose="02070309020205020404" pitchFamily="49" charset="0"/>
              </a:rPr>
              <a:t>   if(mp!= 0xff) </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a:t>
            </a:r>
            <a:r>
              <a:rPr lang="en-US" sz="3200" b="1">
                <a:solidFill>
                  <a:srgbClr val="7030A0"/>
                </a:solidFill>
                <a:latin typeface="Courier New" panose="02070309020205020404" pitchFamily="49" charset="0"/>
                <a:cs typeface="Courier New" panose="02070309020205020404" pitchFamily="49" charset="0"/>
              </a:rPr>
              <a:t>xuat_32led_don_4byte(0,0,0,mp);</a:t>
            </a:r>
          </a:p>
          <a:p>
            <a:r>
              <a:rPr lang="en-US" sz="3200" b="1">
                <a:solidFill>
                  <a:srgbClr val="7030A0"/>
                </a:solidFill>
                <a:latin typeface="Courier New" panose="02070309020205020404" pitchFamily="49" charset="0"/>
                <a:cs typeface="Courier New" panose="02070309020205020404" pitchFamily="49" charset="0"/>
              </a:rPr>
              <a:t>      dl_4l7d[3] = ma7doan[mp];</a:t>
            </a:r>
          </a:p>
          <a:p>
            <a:r>
              <a:rPr lang="en-US" sz="3200" b="1">
                <a:solidFill>
                  <a:srgbClr val="7030A0"/>
                </a:solidFill>
                <a:latin typeface="Courier New" panose="02070309020205020404" pitchFamily="49" charset="0"/>
                <a:cs typeface="Courier New" panose="02070309020205020404" pitchFamily="49" charset="0"/>
              </a:rPr>
              <a:t>      xuat_4led_7doan_4so(); </a:t>
            </a:r>
          </a:p>
          <a:p>
            <a:r>
              <a:rPr lang="en-US" sz="3200" b="1">
                <a:solidFill>
                  <a:srgbClr val="002060"/>
                </a:solidFill>
                <a:latin typeface="Courier New" panose="02070309020205020404" pitchFamily="49" charset="0"/>
                <a:cs typeface="Courier New" panose="02070309020205020404" pitchFamily="49" charset="0"/>
              </a:rPr>
              <a:t>   }</a:t>
            </a:r>
          </a:p>
          <a:p>
            <a:r>
              <a:rPr lang="en-US" sz="3200" b="1">
                <a:solidFill>
                  <a:srgbClr val="002060"/>
                </a:solidFill>
                <a:latin typeface="Courier New" panose="02070309020205020404" pitchFamily="49" charset="0"/>
                <a:cs typeface="Courier New" panose="02070309020205020404" pitchFamily="49" charset="0"/>
              </a:rPr>
              <a:t> } </a:t>
            </a:r>
          </a:p>
          <a:p>
            <a:r>
              <a:rPr lang="en-US" sz="3200" b="1">
                <a:solidFill>
                  <a:srgbClr val="00206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31295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a:xfrm>
            <a:off x="406174" y="2798297"/>
            <a:ext cx="4699226" cy="6740307"/>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Ví dụ: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Viết chương trình kết hợp bàn phím ma trận với 4 led 7 đoạn có chức năng khi bắt đầu thì hiển thị 1 dấu chấm ở led thứ </a:t>
            </a:r>
            <a:r>
              <a:rPr lang="en-US"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4</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nếu nhấn phím số nào thì mã 7 đoạn của phím đó dịch vào bên phải các dữ liệu trước đó dịch sang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trái.</a:t>
            </a:r>
            <a:endPar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5" name="Rounded Rectangle 14"/>
          <p:cNvSpPr/>
          <p:nvPr/>
        </p:nvSpPr>
        <p:spPr>
          <a:xfrm>
            <a:off x="527065" y="1671082"/>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7086" y="1739864"/>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 nhập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6314161" y="1330702"/>
            <a:ext cx="10639622" cy="8956298"/>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mp;</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signed int8 i</a:t>
            </a:r>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dl_4l7d[3</a:t>
            </a:r>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]=0x7f</a:t>
            </a:r>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xuat_4led_7doan_4so();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55269A"/>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while(true)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endParaRPr lang="vi-VN"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 = </a:t>
            </a:r>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key_4x4_</a:t>
            </a:r>
            <a:r>
              <a:rPr lang="vi-VN"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up</a:t>
            </a:r>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if(mp!=0xff)</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for(i=0;i&lt;3;i++)</a:t>
            </a:r>
          </a:p>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dl_4l7d[i] = dl_4l7d[i+1]; </a:t>
            </a:r>
            <a:endParaRPr lang="vi-VN" sz="32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dl_4l7d[3</a:t>
            </a:r>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ma7doan[mp]; </a:t>
            </a:r>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xuat_4led_7doan_4so(); delay_ms(100);</a:t>
            </a:r>
          </a:p>
          <a:p>
            <a:r>
              <a:rPr lang="en-US" sz="32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9570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406174" y="2798297"/>
            <a:ext cx="4699226" cy="3970318"/>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Ví dụ: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Viết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trình giống bài 402 nhưng chỉ cho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dịch bên phải sang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các số từ 0 đến 9.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Phím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 có chức năng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undo dữ liệu.</a:t>
            </a:r>
            <a:endPar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8" name="Rounded Rectangle 17"/>
          <p:cNvSpPr/>
          <p:nvPr/>
        </p:nvSpPr>
        <p:spPr>
          <a:xfrm>
            <a:off x="527065" y="1671082"/>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7086" y="1739864"/>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Truy hồi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4" name="Rounded Rectangle 13"/>
          <p:cNvSpPr/>
          <p:nvPr/>
        </p:nvSpPr>
        <p:spPr>
          <a:xfrm>
            <a:off x="6489092" y="1916710"/>
            <a:ext cx="8492629" cy="897464"/>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52121" y="2047720"/>
            <a:ext cx="82296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Dịch 2 chiều: M=Hiển thị max + Số LED</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36257159"/>
              </p:ext>
            </p:extLst>
          </p:nvPr>
        </p:nvGraphicFramePr>
        <p:xfrm>
          <a:off x="6715835" y="3406826"/>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51130680"/>
              </p:ext>
            </p:extLst>
          </p:nvPr>
        </p:nvGraphicFramePr>
        <p:xfrm>
          <a:off x="12328364" y="4449655"/>
          <a:ext cx="5582668" cy="640080"/>
        </p:xfrm>
        <a:graphic>
          <a:graphicData uri="http://schemas.openxmlformats.org/drawingml/2006/table">
            <a:tbl>
              <a:tblPr firstRow="1" bandRow="1">
                <a:tableStyleId>{5C22544A-7EE6-4342-B048-85BDC9FD1C3A}</a:tableStyleId>
              </a:tblPr>
              <a:tblGrid>
                <a:gridCol w="1395667">
                  <a:extLst>
                    <a:ext uri="{9D8B030D-6E8A-4147-A177-3AD203B41FA5}">
                      <a16:colId xmlns:a16="http://schemas.microsoft.com/office/drawing/2014/main" val="2483297355"/>
                    </a:ext>
                  </a:extLst>
                </a:gridCol>
                <a:gridCol w="1395667">
                  <a:extLst>
                    <a:ext uri="{9D8B030D-6E8A-4147-A177-3AD203B41FA5}">
                      <a16:colId xmlns:a16="http://schemas.microsoft.com/office/drawing/2014/main" val="4123653513"/>
                    </a:ext>
                  </a:extLst>
                </a:gridCol>
                <a:gridCol w="1395667">
                  <a:extLst>
                    <a:ext uri="{9D8B030D-6E8A-4147-A177-3AD203B41FA5}">
                      <a16:colId xmlns:a16="http://schemas.microsoft.com/office/drawing/2014/main" val="2663650022"/>
                    </a:ext>
                  </a:extLst>
                </a:gridCol>
                <a:gridCol w="1395667">
                  <a:extLst>
                    <a:ext uri="{9D8B030D-6E8A-4147-A177-3AD203B41FA5}">
                      <a16:colId xmlns:a16="http://schemas.microsoft.com/office/drawing/2014/main" val="3363197611"/>
                    </a:ext>
                  </a:extLst>
                </a:gridCol>
              </a:tblGrid>
              <a:tr h="370840">
                <a:tc>
                  <a:txBody>
                    <a:bodyPr/>
                    <a:lstStyle/>
                    <a:p>
                      <a:pPr algn="ctr"/>
                      <a:r>
                        <a:rPr lang="vi-VN" sz="3600" smtClean="0">
                          <a:solidFill>
                            <a:srgbClr val="000099"/>
                          </a:solidFill>
                          <a:effectLst>
                            <a:outerShdw blurRad="38100" dist="38100" dir="2700000" algn="tl">
                              <a:srgbClr val="000000">
                                <a:alpha val="43137"/>
                              </a:srgbClr>
                            </a:outerShdw>
                          </a:effectLst>
                          <a:latin typeface="Sitka Heading Semibold" pitchFamily="2" charset="0"/>
                        </a:rPr>
                        <a:t>L0</a:t>
                      </a:r>
                      <a:endParaRPr lang="en-US" sz="3600">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6">
                        <a:lumMod val="20000"/>
                        <a:lumOff val="80000"/>
                      </a:schemeClr>
                    </a:solidFill>
                  </a:tcPr>
                </a:tc>
                <a:tc>
                  <a:txBody>
                    <a:bodyPr/>
                    <a:lstStyle/>
                    <a:p>
                      <a:pPr algn="ctr"/>
                      <a:r>
                        <a:rPr lang="vi-VN" sz="3600" smtClean="0">
                          <a:solidFill>
                            <a:srgbClr val="000099"/>
                          </a:solidFill>
                          <a:effectLst>
                            <a:outerShdw blurRad="38100" dist="38100" dir="2700000" algn="tl">
                              <a:srgbClr val="000000">
                                <a:alpha val="43137"/>
                              </a:srgbClr>
                            </a:outerShdw>
                          </a:effectLst>
                          <a:latin typeface="Sitka Heading Semibold" pitchFamily="2" charset="0"/>
                        </a:rPr>
                        <a:t>L2</a:t>
                      </a:r>
                      <a:endParaRPr lang="en-US" sz="3600">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6">
                        <a:lumMod val="20000"/>
                        <a:lumOff val="80000"/>
                      </a:schemeClr>
                    </a:solidFill>
                  </a:tcPr>
                </a:tc>
                <a:tc>
                  <a:txBody>
                    <a:bodyPr/>
                    <a:lstStyle/>
                    <a:p>
                      <a:pPr algn="ctr"/>
                      <a:r>
                        <a:rPr lang="vi-VN" sz="3600" smtClean="0">
                          <a:solidFill>
                            <a:srgbClr val="000099"/>
                          </a:solidFill>
                          <a:effectLst>
                            <a:outerShdw blurRad="38100" dist="38100" dir="2700000" algn="tl">
                              <a:srgbClr val="000000">
                                <a:alpha val="43137"/>
                              </a:srgbClr>
                            </a:outerShdw>
                          </a:effectLst>
                          <a:latin typeface="Sitka Heading Semibold" pitchFamily="2" charset="0"/>
                        </a:rPr>
                        <a:t>L2</a:t>
                      </a:r>
                      <a:endParaRPr lang="en-US" sz="3600">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6">
                        <a:lumMod val="20000"/>
                        <a:lumOff val="80000"/>
                      </a:schemeClr>
                    </a:solidFill>
                  </a:tcPr>
                </a:tc>
                <a:tc>
                  <a:txBody>
                    <a:bodyPr/>
                    <a:lstStyle/>
                    <a:p>
                      <a:pPr algn="ctr"/>
                      <a:r>
                        <a:rPr lang="vi-VN" sz="3600" smtClean="0">
                          <a:solidFill>
                            <a:srgbClr val="000099"/>
                          </a:solidFill>
                          <a:effectLst>
                            <a:outerShdw blurRad="38100" dist="38100" dir="2700000" algn="tl">
                              <a:srgbClr val="000000">
                                <a:alpha val="43137"/>
                              </a:srgbClr>
                            </a:outerShdw>
                          </a:effectLst>
                          <a:latin typeface="Sitka Heading Semibold" pitchFamily="2" charset="0"/>
                        </a:rPr>
                        <a:t>L3</a:t>
                      </a:r>
                      <a:endParaRPr lang="en-US" sz="3600">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6">
                        <a:lumMod val="20000"/>
                        <a:lumOff val="80000"/>
                      </a:schemeClr>
                    </a:solidFill>
                  </a:tcPr>
                </a:tc>
                <a:extLst>
                  <a:ext uri="{0D108BD9-81ED-4DB2-BD59-A6C34878D82A}">
                    <a16:rowId xmlns:a16="http://schemas.microsoft.com/office/drawing/2014/main" val="4073845080"/>
                  </a:ext>
                </a:extLst>
              </a:tr>
            </a:tbl>
          </a:graphicData>
        </a:graphic>
      </p:graphicFrame>
      <p:sp>
        <p:nvSpPr>
          <p:cNvPr id="8" name="Rectangle 7"/>
          <p:cNvSpPr/>
          <p:nvPr/>
        </p:nvSpPr>
        <p:spPr>
          <a:xfrm>
            <a:off x="7467600" y="5486233"/>
            <a:ext cx="7908764" cy="4093428"/>
          </a:xfrm>
          <a:prstGeom prst="rect">
            <a:avLst/>
          </a:prstGeom>
          <a:noFill/>
          <a:ln w="38100">
            <a:solidFill>
              <a:srgbClr val="FF0000"/>
            </a:solidFill>
          </a:ln>
        </p:spPr>
        <p:txBody>
          <a:bodyPr wrap="square">
            <a:spAutoFit/>
          </a:bodyPr>
          <a:lstStyle/>
          <a:p>
            <a:r>
              <a:rPr lang="en-US" sz="3600" b="1">
                <a:solidFill>
                  <a:srgbClr val="000099"/>
                </a:solidFill>
                <a:latin typeface="Courier New" panose="02070309020205020404" pitchFamily="49" charset="0"/>
                <a:cs typeface="Courier New" panose="02070309020205020404" pitchFamily="49" charset="0"/>
              </a:rPr>
              <a:t> </a:t>
            </a:r>
            <a:r>
              <a:rPr lang="en-US" sz="3200" b="1">
                <a:solidFill>
                  <a:srgbClr val="000099"/>
                </a:solidFill>
                <a:latin typeface="Courier New" panose="02070309020205020404" pitchFamily="49" charset="0"/>
                <a:cs typeface="Courier New" panose="02070309020205020404" pitchFamily="49" charset="0"/>
              </a:rPr>
              <a:t>void hienthi()</a:t>
            </a:r>
          </a:p>
          <a:p>
            <a:r>
              <a:rPr lang="en-US" sz="3200" b="1">
                <a:solidFill>
                  <a:srgbClr val="000099"/>
                </a:solidFill>
                <a:latin typeface="Courier New" panose="02070309020205020404" pitchFamily="49" charset="0"/>
                <a:cs typeface="Courier New" panose="02070309020205020404" pitchFamily="49" charset="0"/>
              </a:rPr>
              <a:t>{</a:t>
            </a:r>
          </a:p>
          <a:p>
            <a:r>
              <a:rPr lang="en-US" sz="3200" b="1">
                <a:solidFill>
                  <a:srgbClr val="000099"/>
                </a:solidFill>
                <a:latin typeface="Courier New" panose="02070309020205020404" pitchFamily="49" charset="0"/>
                <a:cs typeface="Courier New" panose="02070309020205020404" pitchFamily="49" charset="0"/>
              </a:rPr>
              <a:t>     for(i=0; i&lt;4; i++)</a:t>
            </a:r>
          </a:p>
          <a:p>
            <a:r>
              <a:rPr lang="en-US" sz="3200" b="1">
                <a:solidFill>
                  <a:srgbClr val="000099"/>
                </a:solidFill>
                <a:latin typeface="Courier New" panose="02070309020205020404" pitchFamily="49" charset="0"/>
                <a:cs typeface="Courier New" panose="02070309020205020404" pitchFamily="49" charset="0"/>
              </a:rPr>
              <a:t>   {</a:t>
            </a:r>
          </a:p>
          <a:p>
            <a:r>
              <a:rPr lang="en-US" sz="3200" b="1">
                <a:solidFill>
                  <a:srgbClr val="000099"/>
                </a:solidFill>
                <a:latin typeface="Courier New" panose="02070309020205020404" pitchFamily="49" charset="0"/>
                <a:cs typeface="Courier New" panose="02070309020205020404" pitchFamily="49" charset="0"/>
              </a:rPr>
              <a:t>      dl_4l7d[i]=dich[i+4];</a:t>
            </a:r>
          </a:p>
          <a:p>
            <a:r>
              <a:rPr lang="en-US" sz="3200" b="1">
                <a:solidFill>
                  <a:srgbClr val="000099"/>
                </a:solidFill>
                <a:latin typeface="Courier New" panose="02070309020205020404" pitchFamily="49" charset="0"/>
                <a:cs typeface="Courier New" panose="02070309020205020404" pitchFamily="49" charset="0"/>
              </a:rPr>
              <a:t>   }</a:t>
            </a:r>
          </a:p>
          <a:p>
            <a:r>
              <a:rPr lang="en-US" sz="3200" b="1">
                <a:solidFill>
                  <a:srgbClr val="000099"/>
                </a:solidFill>
                <a:latin typeface="Courier New" panose="02070309020205020404" pitchFamily="49" charset="0"/>
                <a:cs typeface="Courier New" panose="02070309020205020404" pitchFamily="49" charset="0"/>
              </a:rPr>
              <a:t>   xuat_4led_7doan_4so();</a:t>
            </a:r>
          </a:p>
          <a:p>
            <a:r>
              <a:rPr lang="en-US" sz="3200" b="1">
                <a:solidFill>
                  <a:srgbClr val="000099"/>
                </a:solidFill>
                <a:latin typeface="Courier New" panose="02070309020205020404" pitchFamily="49" charset="0"/>
                <a:cs typeface="Courier New" panose="02070309020205020404" pitchFamily="49" charset="0"/>
              </a:rPr>
              <a:t>}</a:t>
            </a:r>
            <a:endParaRPr lang="en-US" sz="3600" b="1">
              <a:solidFill>
                <a:srgbClr val="000099"/>
              </a:solidFill>
              <a:latin typeface="Courier New" panose="02070309020205020404" pitchFamily="49" charset="0"/>
              <a:cs typeface="Courier New" panose="02070309020205020404" pitchFamily="49" charset="0"/>
            </a:endParaRPr>
          </a:p>
        </p:txBody>
      </p:sp>
      <p:sp>
        <p:nvSpPr>
          <p:cNvPr id="22" name="Rectangle 21"/>
          <p:cNvSpPr/>
          <p:nvPr/>
        </p:nvSpPr>
        <p:spPr>
          <a:xfrm>
            <a:off x="5456721" y="3377918"/>
            <a:ext cx="82296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MCN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3" name="Rectangle 22"/>
          <p:cNvSpPr/>
          <p:nvPr/>
        </p:nvSpPr>
        <p:spPr>
          <a:xfrm>
            <a:off x="8123721" y="4443404"/>
            <a:ext cx="82296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MDL: DL_4L7D[I]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36444897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heel(1)">
                                      <p:cBhvr>
                                        <p:cTn id="4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animBg="1"/>
      <p:bldP spid="15" grpId="0"/>
      <p:bldP spid="8" grpId="0" animBg="1"/>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334501" y="1552927"/>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09375" y="1604112"/>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Truy hồi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47471841"/>
              </p:ext>
            </p:extLst>
          </p:nvPr>
        </p:nvGraphicFramePr>
        <p:xfrm>
          <a:off x="4932583" y="2294599"/>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pic>
        <p:nvPicPr>
          <p:cNvPr id="24" name="Picture 4" descr="4x3 Matrix Keypad | 3D CAD Model Library | GrabCAD"/>
          <p:cNvPicPr>
            <a:picLocks noChangeAspect="1" noChangeArrowheads="1"/>
          </p:cNvPicPr>
          <p:nvPr/>
        </p:nvPicPr>
        <p:blipFill rotWithShape="1">
          <a:blip r:embed="rId3">
            <a:extLst>
              <a:ext uri="{28A0092B-C50C-407E-A947-70E740481C1C}">
                <a14:useLocalDpi xmlns:a14="http://schemas.microsoft.com/office/drawing/2010/main" val="0"/>
              </a:ext>
            </a:extLst>
          </a:blip>
          <a:srcRect l="25858" t="5244" r="19976" b="14436"/>
          <a:stretch/>
        </p:blipFill>
        <p:spPr bwMode="auto">
          <a:xfrm>
            <a:off x="13874896" y="5495899"/>
            <a:ext cx="3551989" cy="296266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4412132" y="8295722"/>
            <a:ext cx="248777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IF(MP&lt;10)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4221644672"/>
              </p:ext>
            </p:extLst>
          </p:nvPr>
        </p:nvGraphicFramePr>
        <p:xfrm>
          <a:off x="4932583" y="3879090"/>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MP</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sp>
        <p:nvSpPr>
          <p:cNvPr id="32" name="Curved Down Arrow 31"/>
          <p:cNvSpPr/>
          <p:nvPr/>
        </p:nvSpPr>
        <p:spPr>
          <a:xfrm rot="10800000">
            <a:off x="12748036" y="2992984"/>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urved Down Arrow 35"/>
          <p:cNvSpPr/>
          <p:nvPr/>
        </p:nvSpPr>
        <p:spPr>
          <a:xfrm rot="10800000">
            <a:off x="9643364" y="3013523"/>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urved Down Arrow 36"/>
          <p:cNvSpPr/>
          <p:nvPr/>
        </p:nvSpPr>
        <p:spPr>
          <a:xfrm rot="10800000">
            <a:off x="11098039" y="3015701"/>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urved Down Arrow 37"/>
          <p:cNvSpPr/>
          <p:nvPr/>
        </p:nvSpPr>
        <p:spPr>
          <a:xfrm rot="10800000">
            <a:off x="14202711" y="3050615"/>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urved Down Arrow 38"/>
          <p:cNvSpPr/>
          <p:nvPr/>
        </p:nvSpPr>
        <p:spPr>
          <a:xfrm rot="10800000">
            <a:off x="8271764" y="3041827"/>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urved Down Arrow 39"/>
          <p:cNvSpPr/>
          <p:nvPr/>
        </p:nvSpPr>
        <p:spPr>
          <a:xfrm rot="10800000">
            <a:off x="7030917" y="3062048"/>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urved Down Arrow 40"/>
          <p:cNvSpPr/>
          <p:nvPr/>
        </p:nvSpPr>
        <p:spPr>
          <a:xfrm rot="10800000">
            <a:off x="5617780" y="3038714"/>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urved Down Arrow 41"/>
          <p:cNvSpPr/>
          <p:nvPr/>
        </p:nvSpPr>
        <p:spPr>
          <a:xfrm rot="10800000">
            <a:off x="4281152" y="3013523"/>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9565450" y="1604943"/>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4" name="Rectangle 43"/>
          <p:cNvSpPr/>
          <p:nvPr/>
        </p:nvSpPr>
        <p:spPr>
          <a:xfrm>
            <a:off x="10891832" y="1614793"/>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5" name="Rectangle 44"/>
          <p:cNvSpPr/>
          <p:nvPr/>
        </p:nvSpPr>
        <p:spPr>
          <a:xfrm>
            <a:off x="4932583" y="5126795"/>
            <a:ext cx="7924800" cy="3046988"/>
          </a:xfrm>
          <a:prstGeom prst="rect">
            <a:avLst/>
          </a:prstGeom>
          <a:ln w="38100">
            <a:solidFill>
              <a:schemeClr val="accent4"/>
            </a:solidFill>
          </a:ln>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for(i=0; i&lt;7; i++)</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dich[i]=dich[i+1];</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dich[7]=ma7doan[mp];</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p:txBody>
      </p:sp>
      <p:sp>
        <p:nvSpPr>
          <p:cNvPr id="47" name="Rectangle 46"/>
          <p:cNvSpPr/>
          <p:nvPr/>
        </p:nvSpPr>
        <p:spPr>
          <a:xfrm>
            <a:off x="8279146" y="1583422"/>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8" name="Curved Up Arrow 47"/>
          <p:cNvSpPr/>
          <p:nvPr/>
        </p:nvSpPr>
        <p:spPr>
          <a:xfrm rot="16621191">
            <a:off x="15535665" y="3702597"/>
            <a:ext cx="3501440" cy="1391351"/>
          </a:xfrm>
          <a:prstGeom prst="curvedUpArrow">
            <a:avLst>
              <a:gd name="adj1" fmla="val 25000"/>
              <a:gd name="adj2" fmla="val 55689"/>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Rounded Rectangle 48"/>
          <p:cNvSpPr/>
          <p:nvPr/>
        </p:nvSpPr>
        <p:spPr>
          <a:xfrm>
            <a:off x="16797316" y="4107967"/>
            <a:ext cx="951750"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6862673" y="4167590"/>
            <a:ext cx="1146828"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1" name="Rectangle 50"/>
          <p:cNvSpPr/>
          <p:nvPr/>
        </p:nvSpPr>
        <p:spPr>
          <a:xfrm>
            <a:off x="15035104" y="1547398"/>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I[7]</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267605931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1000"/>
                                        <p:tgtEl>
                                          <p:spTgt spid="43"/>
                                        </p:tgtEl>
                                      </p:cBhvr>
                                    </p:animEffect>
                                    <p:anim calcmode="lin" valueType="num">
                                      <p:cBhvr>
                                        <p:cTn id="14" dur="1000" fill="hold"/>
                                        <p:tgtEl>
                                          <p:spTgt spid="43"/>
                                        </p:tgtEl>
                                        <p:attrNameLst>
                                          <p:attrName>ppt_x</p:attrName>
                                        </p:attrNameLst>
                                      </p:cBhvr>
                                      <p:tavLst>
                                        <p:tav tm="0">
                                          <p:val>
                                            <p:strVal val="#ppt_x"/>
                                          </p:val>
                                        </p:tav>
                                        <p:tav tm="100000">
                                          <p:val>
                                            <p:strVal val="#ppt_x"/>
                                          </p:val>
                                        </p:tav>
                                      </p:tavLst>
                                    </p:anim>
                                    <p:anim calcmode="lin" valueType="num">
                                      <p:cBhvr>
                                        <p:cTn id="1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arn(inVertical)">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circle(in)">
                                      <p:cBhvr>
                                        <p:cTn id="25" dur="20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circle(in)">
                                      <p:cBhvr>
                                        <p:cTn id="30" dur="20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arn(inVertic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randombar(horizontal)">
                                      <p:cBhvr>
                                        <p:cTn id="50" dur="500"/>
                                        <p:tgtEl>
                                          <p:spTgt spid="49"/>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randombar(horizontal)">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5">
                                            <p:txEl>
                                              <p:pRg st="0" end="0"/>
                                            </p:txEl>
                                          </p:spTgt>
                                        </p:tgtEl>
                                        <p:attrNameLst>
                                          <p:attrName>style.visibility</p:attrName>
                                        </p:attrNameLst>
                                      </p:cBhvr>
                                      <p:to>
                                        <p:strVal val="visible"/>
                                      </p:to>
                                    </p:set>
                                    <p:anim calcmode="lin" valueType="num">
                                      <p:cBhvr additive="base">
                                        <p:cTn id="63"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5">
                                            <p:txEl>
                                              <p:pRg st="1" end="1"/>
                                            </p:txEl>
                                          </p:spTgt>
                                        </p:tgtEl>
                                        <p:attrNameLst>
                                          <p:attrName>style.visibility</p:attrName>
                                        </p:attrNameLst>
                                      </p:cBhvr>
                                      <p:to>
                                        <p:strVal val="visible"/>
                                      </p:to>
                                    </p:set>
                                    <p:anim calcmode="lin" valueType="num">
                                      <p:cBhvr additive="base">
                                        <p:cTn id="67" dur="500" fill="hold"/>
                                        <p:tgtEl>
                                          <p:spTgt spid="45">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5">
                                            <p:txEl>
                                              <p:pRg st="1" end="1"/>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5">
                                            <p:txEl>
                                              <p:pRg st="2" end="2"/>
                                            </p:txEl>
                                          </p:spTgt>
                                        </p:tgtEl>
                                        <p:attrNameLst>
                                          <p:attrName>style.visibility</p:attrName>
                                        </p:attrNameLst>
                                      </p:cBhvr>
                                      <p:to>
                                        <p:strVal val="visible"/>
                                      </p:to>
                                    </p:set>
                                    <p:anim calcmode="lin" valueType="num">
                                      <p:cBhvr additive="base">
                                        <p:cTn id="71" dur="500" fill="hold"/>
                                        <p:tgtEl>
                                          <p:spTgt spid="45">
                                            <p:txEl>
                                              <p:pRg st="2" end="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5">
                                            <p:txEl>
                                              <p:pRg st="2" end="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5">
                                            <p:txEl>
                                              <p:pRg st="3" end="3"/>
                                            </p:txEl>
                                          </p:spTgt>
                                        </p:tgtEl>
                                        <p:attrNameLst>
                                          <p:attrName>style.visibility</p:attrName>
                                        </p:attrNameLst>
                                      </p:cBhvr>
                                      <p:to>
                                        <p:strVal val="visible"/>
                                      </p:to>
                                    </p:set>
                                    <p:anim calcmode="lin" valueType="num">
                                      <p:cBhvr additive="base">
                                        <p:cTn id="75" dur="500" fill="hold"/>
                                        <p:tgtEl>
                                          <p:spTgt spid="45">
                                            <p:txEl>
                                              <p:pRg st="3" end="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45">
                                            <p:txEl>
                                              <p:pRg st="4" end="4"/>
                                            </p:txEl>
                                          </p:spTgt>
                                        </p:tgtEl>
                                        <p:attrNameLst>
                                          <p:attrName>style.visibility</p:attrName>
                                        </p:attrNameLst>
                                      </p:cBhvr>
                                      <p:to>
                                        <p:strVal val="visible"/>
                                      </p:to>
                                    </p:set>
                                    <p:animEffect transition="in" filter="fade">
                                      <p:cBhvr>
                                        <p:cTn id="81" dur="1000"/>
                                        <p:tgtEl>
                                          <p:spTgt spid="45">
                                            <p:txEl>
                                              <p:pRg st="4" end="4"/>
                                            </p:txEl>
                                          </p:spTgt>
                                        </p:tgtEl>
                                      </p:cBhvr>
                                    </p:animEffect>
                                    <p:anim calcmode="lin" valueType="num">
                                      <p:cBhvr>
                                        <p:cTn id="82" dur="1000" fill="hold"/>
                                        <p:tgtEl>
                                          <p:spTgt spid="45">
                                            <p:txEl>
                                              <p:pRg st="4" end="4"/>
                                            </p:txEl>
                                          </p:spTgt>
                                        </p:tgtEl>
                                        <p:attrNameLst>
                                          <p:attrName>ppt_x</p:attrName>
                                        </p:attrNameLst>
                                      </p:cBhvr>
                                      <p:tavLst>
                                        <p:tav tm="0">
                                          <p:val>
                                            <p:strVal val="#ppt_x"/>
                                          </p:val>
                                        </p:tav>
                                        <p:tav tm="100000">
                                          <p:val>
                                            <p:strVal val="#ppt_x"/>
                                          </p:val>
                                        </p:tav>
                                      </p:tavLst>
                                    </p:anim>
                                    <p:anim calcmode="lin" valueType="num">
                                      <p:cBhvr>
                                        <p:cTn id="83" dur="1000" fill="hold"/>
                                        <p:tgtEl>
                                          <p:spTgt spid="45">
                                            <p:txEl>
                                              <p:pRg st="4" end="4"/>
                                            </p:txEl>
                                          </p:spTgt>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5">
                                            <p:txEl>
                                              <p:pRg st="5" end="5"/>
                                            </p:txEl>
                                          </p:spTgt>
                                        </p:tgtEl>
                                        <p:attrNameLst>
                                          <p:attrName>style.visibility</p:attrName>
                                        </p:attrNameLst>
                                      </p:cBhvr>
                                      <p:to>
                                        <p:strVal val="visible"/>
                                      </p:to>
                                    </p:set>
                                    <p:animEffect transition="in" filter="fade">
                                      <p:cBhvr>
                                        <p:cTn id="86" dur="1000"/>
                                        <p:tgtEl>
                                          <p:spTgt spid="45">
                                            <p:txEl>
                                              <p:pRg st="5" end="5"/>
                                            </p:txEl>
                                          </p:spTgt>
                                        </p:tgtEl>
                                      </p:cBhvr>
                                    </p:animEffect>
                                    <p:anim calcmode="lin" valueType="num">
                                      <p:cBhvr>
                                        <p:cTn id="87" dur="1000" fill="hold"/>
                                        <p:tgtEl>
                                          <p:spTgt spid="45">
                                            <p:txEl>
                                              <p:pRg st="5" end="5"/>
                                            </p:txEl>
                                          </p:spTgt>
                                        </p:tgtEl>
                                        <p:attrNameLst>
                                          <p:attrName>ppt_x</p:attrName>
                                        </p:attrNameLst>
                                      </p:cBhvr>
                                      <p:tavLst>
                                        <p:tav tm="0">
                                          <p:val>
                                            <p:strVal val="#ppt_x"/>
                                          </p:val>
                                        </p:tav>
                                        <p:tav tm="100000">
                                          <p:val>
                                            <p:strVal val="#ppt_x"/>
                                          </p:val>
                                        </p:tav>
                                      </p:tavLst>
                                    </p:anim>
                                    <p:anim calcmode="lin" valueType="num">
                                      <p:cBhvr>
                                        <p:cTn id="88" dur="1000" fill="hold"/>
                                        <p:tgtEl>
                                          <p:spTgt spid="4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3" grpId="0"/>
      <p:bldP spid="44" grpId="0"/>
      <p:bldP spid="47" grpId="0"/>
      <p:bldP spid="48" grpId="0" animBg="1"/>
      <p:bldP spid="49" grpId="0" animBg="1"/>
      <p:bldP spid="50"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375694" y="1582790"/>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5715" y="1651572"/>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Truy hồi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pic>
        <p:nvPicPr>
          <p:cNvPr id="24" name="Picture 4" descr="4x3 Matrix Keypad | 3D CAD Model Library | GrabCAD"/>
          <p:cNvPicPr>
            <a:picLocks noChangeAspect="1" noChangeArrowheads="1"/>
          </p:cNvPicPr>
          <p:nvPr/>
        </p:nvPicPr>
        <p:blipFill rotWithShape="1">
          <a:blip r:embed="rId3">
            <a:extLst>
              <a:ext uri="{28A0092B-C50C-407E-A947-70E740481C1C}">
                <a14:useLocalDpi xmlns:a14="http://schemas.microsoft.com/office/drawing/2010/main" val="0"/>
              </a:ext>
            </a:extLst>
          </a:blip>
          <a:srcRect l="25858" t="5244" r="19976" b="14436"/>
          <a:stretch/>
        </p:blipFill>
        <p:spPr bwMode="auto">
          <a:xfrm>
            <a:off x="1047758" y="3958062"/>
            <a:ext cx="3551989" cy="296266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047273" y="1717888"/>
            <a:ext cx="82296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8" name="Rectangle 27"/>
          <p:cNvSpPr/>
          <p:nvPr/>
        </p:nvSpPr>
        <p:spPr>
          <a:xfrm>
            <a:off x="1242391" y="6799767"/>
            <a:ext cx="248777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IF(MP=11)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2057016268"/>
              </p:ext>
            </p:extLst>
          </p:nvPr>
        </p:nvGraphicFramePr>
        <p:xfrm>
          <a:off x="6312624" y="2415274"/>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MP1</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MP2</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MP3</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sp>
        <p:nvSpPr>
          <p:cNvPr id="45" name="Rectangle 44"/>
          <p:cNvSpPr/>
          <p:nvPr/>
        </p:nvSpPr>
        <p:spPr>
          <a:xfrm>
            <a:off x="7084873" y="5397236"/>
            <a:ext cx="7924800" cy="3046988"/>
          </a:xfrm>
          <a:prstGeom prst="rect">
            <a:avLst/>
          </a:prstGeom>
          <a:ln w="38100">
            <a:solidFill>
              <a:schemeClr val="accent4"/>
            </a:solidFill>
          </a:ln>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for(i=7; i&gt;0; i--)</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dich[i]=dich[i-1];</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dich[0]=0xff;</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p:txBody>
      </p:sp>
      <p:cxnSp>
        <p:nvCxnSpPr>
          <p:cNvPr id="31" name="Straight Arrow Connector 30"/>
          <p:cNvCxnSpPr>
            <a:endCxn id="29" idx="1"/>
          </p:cNvCxnSpPr>
          <p:nvPr/>
        </p:nvCxnSpPr>
        <p:spPr>
          <a:xfrm flipV="1">
            <a:off x="2929115" y="2735314"/>
            <a:ext cx="3383509" cy="1261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e 45"/>
          <p:cNvGraphicFramePr>
            <a:graphicFrameLocks noGrp="1"/>
          </p:cNvGraphicFramePr>
          <p:nvPr>
            <p:extLst>
              <p:ext uri="{D42A27DB-BD31-4B8C-83A1-F6EECF244321}">
                <p14:modId xmlns:p14="http://schemas.microsoft.com/office/powerpoint/2010/main" val="1405672227"/>
              </p:ext>
            </p:extLst>
          </p:nvPr>
        </p:nvGraphicFramePr>
        <p:xfrm>
          <a:off x="6275322" y="4064086"/>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MP1</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MP2</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sp>
        <p:nvSpPr>
          <p:cNvPr id="8" name="Curved Up Arrow 7"/>
          <p:cNvSpPr/>
          <p:nvPr/>
        </p:nvSpPr>
        <p:spPr>
          <a:xfrm>
            <a:off x="7233561" y="3101814"/>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Up Arrow 46"/>
          <p:cNvSpPr/>
          <p:nvPr/>
        </p:nvSpPr>
        <p:spPr>
          <a:xfrm>
            <a:off x="8668275" y="3092306"/>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urved Up Arrow 47"/>
          <p:cNvSpPr/>
          <p:nvPr/>
        </p:nvSpPr>
        <p:spPr>
          <a:xfrm>
            <a:off x="10102989" y="3109175"/>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urved Up Arrow 48"/>
          <p:cNvSpPr/>
          <p:nvPr/>
        </p:nvSpPr>
        <p:spPr>
          <a:xfrm>
            <a:off x="11537703" y="3134404"/>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urved Up Arrow 49"/>
          <p:cNvSpPr/>
          <p:nvPr/>
        </p:nvSpPr>
        <p:spPr>
          <a:xfrm>
            <a:off x="12909304" y="3152527"/>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Up Arrow 50"/>
          <p:cNvSpPr/>
          <p:nvPr/>
        </p:nvSpPr>
        <p:spPr>
          <a:xfrm>
            <a:off x="14344018" y="3161836"/>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Up Arrow 51"/>
          <p:cNvSpPr/>
          <p:nvPr/>
        </p:nvSpPr>
        <p:spPr>
          <a:xfrm>
            <a:off x="15592628" y="3167940"/>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Up Arrow 52"/>
          <p:cNvSpPr/>
          <p:nvPr/>
        </p:nvSpPr>
        <p:spPr>
          <a:xfrm>
            <a:off x="17005363" y="3203482"/>
            <a:ext cx="946858" cy="609600"/>
          </a:xfrm>
          <a:prstGeom prst="curved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p:cNvSpPr/>
          <p:nvPr/>
        </p:nvSpPr>
        <p:spPr>
          <a:xfrm>
            <a:off x="12424686" y="1695111"/>
            <a:ext cx="82296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5" name="Rectangle 54"/>
          <p:cNvSpPr/>
          <p:nvPr/>
        </p:nvSpPr>
        <p:spPr>
          <a:xfrm>
            <a:off x="9615133" y="1725926"/>
            <a:ext cx="82296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6" name="Rounded Rectangle 55"/>
          <p:cNvSpPr/>
          <p:nvPr/>
        </p:nvSpPr>
        <p:spPr>
          <a:xfrm>
            <a:off x="4284911" y="3351755"/>
            <a:ext cx="1200258"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350268" y="3411378"/>
            <a:ext cx="1146828"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0xff</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8" name="Rectangle 57"/>
          <p:cNvSpPr/>
          <p:nvPr/>
        </p:nvSpPr>
        <p:spPr>
          <a:xfrm>
            <a:off x="6484284" y="1628685"/>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11210625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heel(1)">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heel(1)">
                                      <p:cBhvr>
                                        <p:cTn id="17" dur="20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p:cTn id="22" dur="1000" fill="hold"/>
                                        <p:tgtEl>
                                          <p:spTgt spid="54"/>
                                        </p:tgtEl>
                                        <p:attrNameLst>
                                          <p:attrName>ppt_w</p:attrName>
                                        </p:attrNameLst>
                                      </p:cBhvr>
                                      <p:tavLst>
                                        <p:tav tm="0">
                                          <p:val>
                                            <p:fltVal val="0"/>
                                          </p:val>
                                        </p:tav>
                                        <p:tav tm="100000">
                                          <p:val>
                                            <p:strVal val="#ppt_w"/>
                                          </p:val>
                                        </p:tav>
                                      </p:tavLst>
                                    </p:anim>
                                    <p:anim calcmode="lin" valueType="num">
                                      <p:cBhvr>
                                        <p:cTn id="23" dur="1000" fill="hold"/>
                                        <p:tgtEl>
                                          <p:spTgt spid="54"/>
                                        </p:tgtEl>
                                        <p:attrNameLst>
                                          <p:attrName>ppt_h</p:attrName>
                                        </p:attrNameLst>
                                      </p:cBhvr>
                                      <p:tavLst>
                                        <p:tav tm="0">
                                          <p:val>
                                            <p:fltVal val="0"/>
                                          </p:val>
                                        </p:tav>
                                        <p:tav tm="100000">
                                          <p:val>
                                            <p:strVal val="#ppt_h"/>
                                          </p:val>
                                        </p:tav>
                                      </p:tavLst>
                                    </p:anim>
                                    <p:anim calcmode="lin" valueType="num">
                                      <p:cBhvr>
                                        <p:cTn id="24" dur="1000" fill="hold"/>
                                        <p:tgtEl>
                                          <p:spTgt spid="54"/>
                                        </p:tgtEl>
                                        <p:attrNameLst>
                                          <p:attrName>style.rotation</p:attrName>
                                        </p:attrNameLst>
                                      </p:cBhvr>
                                      <p:tavLst>
                                        <p:tav tm="0">
                                          <p:val>
                                            <p:fltVal val="90"/>
                                          </p:val>
                                        </p:tav>
                                        <p:tav tm="100000">
                                          <p:val>
                                            <p:fltVal val="0"/>
                                          </p:val>
                                        </p:tav>
                                      </p:tavLst>
                                    </p:anim>
                                    <p:animEffect transition="in" filter="fade">
                                      <p:cBhvr>
                                        <p:cTn id="25" dur="10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randombar(horizontal)">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barn(inVertical)">
                                      <p:cBhvr>
                                        <p:cTn id="48" dur="500"/>
                                        <p:tgtEl>
                                          <p:spTgt spid="56"/>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barn(inVertical)">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5">
                                            <p:txEl>
                                              <p:pRg st="0" end="0"/>
                                            </p:txEl>
                                          </p:spTgt>
                                        </p:tgtEl>
                                        <p:attrNameLst>
                                          <p:attrName>style.visibility</p:attrName>
                                        </p:attrNameLst>
                                      </p:cBhvr>
                                      <p:to>
                                        <p:strVal val="visible"/>
                                      </p:to>
                                    </p:set>
                                    <p:animEffect transition="in" filter="circle(in)">
                                      <p:cBhvr>
                                        <p:cTn id="61" dur="2000"/>
                                        <p:tgtEl>
                                          <p:spTgt spid="45">
                                            <p:txEl>
                                              <p:pRg st="0" end="0"/>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45">
                                            <p:txEl>
                                              <p:pRg st="1" end="1"/>
                                            </p:txEl>
                                          </p:spTgt>
                                        </p:tgtEl>
                                        <p:attrNameLst>
                                          <p:attrName>style.visibility</p:attrName>
                                        </p:attrNameLst>
                                      </p:cBhvr>
                                      <p:to>
                                        <p:strVal val="visible"/>
                                      </p:to>
                                    </p:set>
                                    <p:animEffect transition="in" filter="circle(in)">
                                      <p:cBhvr>
                                        <p:cTn id="64" dur="2000"/>
                                        <p:tgtEl>
                                          <p:spTgt spid="45">
                                            <p:txEl>
                                              <p:pRg st="1" end="1"/>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45">
                                            <p:txEl>
                                              <p:pRg st="2" end="2"/>
                                            </p:txEl>
                                          </p:spTgt>
                                        </p:tgtEl>
                                        <p:attrNameLst>
                                          <p:attrName>style.visibility</p:attrName>
                                        </p:attrNameLst>
                                      </p:cBhvr>
                                      <p:to>
                                        <p:strVal val="visible"/>
                                      </p:to>
                                    </p:set>
                                    <p:animEffect transition="in" filter="circle(in)">
                                      <p:cBhvr>
                                        <p:cTn id="67" dur="2000"/>
                                        <p:tgtEl>
                                          <p:spTgt spid="45">
                                            <p:txEl>
                                              <p:pRg st="2" end="2"/>
                                            </p:txEl>
                                          </p:spTgt>
                                        </p:tgtEl>
                                      </p:cBhvr>
                                    </p:animEffect>
                                  </p:childTnLst>
                                </p:cTn>
                              </p:par>
                              <p:par>
                                <p:cTn id="68" presetID="6" presetClass="entr" presetSubtype="16" fill="hold" nodeType="withEffect">
                                  <p:stCondLst>
                                    <p:cond delay="0"/>
                                  </p:stCondLst>
                                  <p:childTnLst>
                                    <p:set>
                                      <p:cBhvr>
                                        <p:cTn id="69" dur="1" fill="hold">
                                          <p:stCondLst>
                                            <p:cond delay="0"/>
                                          </p:stCondLst>
                                        </p:cTn>
                                        <p:tgtEl>
                                          <p:spTgt spid="45">
                                            <p:txEl>
                                              <p:pRg st="3" end="3"/>
                                            </p:txEl>
                                          </p:spTgt>
                                        </p:tgtEl>
                                        <p:attrNameLst>
                                          <p:attrName>style.visibility</p:attrName>
                                        </p:attrNameLst>
                                      </p:cBhvr>
                                      <p:to>
                                        <p:strVal val="visible"/>
                                      </p:to>
                                    </p:set>
                                    <p:animEffect transition="in" filter="circle(in)">
                                      <p:cBhvr>
                                        <p:cTn id="70" dur="2000"/>
                                        <p:tgtEl>
                                          <p:spTgt spid="45">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45">
                                            <p:txEl>
                                              <p:pRg st="4" end="4"/>
                                            </p:txEl>
                                          </p:spTgt>
                                        </p:tgtEl>
                                        <p:attrNameLst>
                                          <p:attrName>style.visibility</p:attrName>
                                        </p:attrNameLst>
                                      </p:cBhvr>
                                      <p:to>
                                        <p:strVal val="visible"/>
                                      </p:to>
                                    </p:set>
                                    <p:animEffect transition="in" filter="barn(inVertical)">
                                      <p:cBhvr>
                                        <p:cTn id="75" dur="500"/>
                                        <p:tgtEl>
                                          <p:spTgt spid="45">
                                            <p:txEl>
                                              <p:pRg st="4" end="4"/>
                                            </p:txEl>
                                          </p:spTgt>
                                        </p:tgtEl>
                                      </p:cBhvr>
                                    </p:animEffect>
                                  </p:childTnLst>
                                </p:cTn>
                              </p:par>
                              <p:par>
                                <p:cTn id="76" presetID="16" presetClass="entr" presetSubtype="21" fill="hold" nodeType="withEffect">
                                  <p:stCondLst>
                                    <p:cond delay="0"/>
                                  </p:stCondLst>
                                  <p:childTnLst>
                                    <p:set>
                                      <p:cBhvr>
                                        <p:cTn id="77" dur="1" fill="hold">
                                          <p:stCondLst>
                                            <p:cond delay="0"/>
                                          </p:stCondLst>
                                        </p:cTn>
                                        <p:tgtEl>
                                          <p:spTgt spid="45">
                                            <p:txEl>
                                              <p:pRg st="5" end="5"/>
                                            </p:txEl>
                                          </p:spTgt>
                                        </p:tgtEl>
                                        <p:attrNameLst>
                                          <p:attrName>style.visibility</p:attrName>
                                        </p:attrNameLst>
                                      </p:cBhvr>
                                      <p:to>
                                        <p:strVal val="visible"/>
                                      </p:to>
                                    </p:set>
                                    <p:animEffect transition="in" filter="barn(inVertical)">
                                      <p:cBhvr>
                                        <p:cTn id="78" dur="500"/>
                                        <p:tgtEl>
                                          <p:spTgt spid="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54" grpId="0"/>
      <p:bldP spid="55" grpId="0"/>
      <p:bldP spid="56" grpId="0" animBg="1"/>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07229" y="1578048"/>
            <a:ext cx="10081698" cy="7355860"/>
          </a:xfrm>
          <a:prstGeom prst="rect">
            <a:avLst/>
          </a:prstGeom>
        </p:spPr>
        <p:txBody>
          <a:bodyPr wrap="square">
            <a:spAutoFit/>
          </a:bodyPr>
          <a:lstStyle/>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dich_dl()</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mp=key_4x4_up();</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if(mp!=0xff)</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if(mp&lt;10)</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for(i=0; i&lt;7; i++)</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dich[i]=dich[i+1];</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dich[7]=ma7doan[mp];</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
        <p:nvSpPr>
          <p:cNvPr id="10" name="Rectangle 9"/>
          <p:cNvSpPr/>
          <p:nvPr/>
        </p:nvSpPr>
        <p:spPr>
          <a:xfrm>
            <a:off x="9690731" y="1462954"/>
            <a:ext cx="9144000" cy="5509200"/>
          </a:xfrm>
          <a:prstGeom prst="rect">
            <a:avLst/>
          </a:prstGeom>
        </p:spPr>
        <p:txBody>
          <a:bodyPr>
            <a:spAutoFit/>
          </a:bodyPr>
          <a:lstStyle/>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if(mp==11)</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for(i=7; i&gt;0; i--)</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dich[i]=dich[i-1];</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dich[0]=0xff;</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11" name="Rectangle 10"/>
          <p:cNvSpPr/>
          <p:nvPr/>
        </p:nvSpPr>
        <p:spPr>
          <a:xfrm>
            <a:off x="11506200" y="6255127"/>
            <a:ext cx="9144000" cy="4031873"/>
          </a:xfrm>
          <a:prstGeom prst="rect">
            <a:avLst/>
          </a:prstGeom>
        </p:spPr>
        <p:txBody>
          <a:bodyPr>
            <a:spAutoFit/>
          </a:bodyPr>
          <a:lstStyle/>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while(true)</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dich_dl();</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2369922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10" end="10"/>
                                            </p:txEl>
                                          </p:spTgt>
                                        </p:tgtEl>
                                        <p:attrNameLst>
                                          <p:attrName>style.visibility</p:attrName>
                                        </p:attrNameLst>
                                      </p:cBhvr>
                                      <p:to>
                                        <p:strVal val="visible"/>
                                      </p:to>
                                    </p:set>
                                    <p:animEffect transition="in" filter="fade">
                                      <p:cBhvr>
                                        <p:cTn id="7" dur="1000"/>
                                        <p:tgtEl>
                                          <p:spTgt spid="10">
                                            <p:txEl>
                                              <p:pRg st="10" end="10"/>
                                            </p:txEl>
                                          </p:spTgt>
                                        </p:tgtEl>
                                      </p:cBhvr>
                                    </p:animEffect>
                                    <p:anim calcmode="lin" valueType="num">
                                      <p:cBhvr>
                                        <p:cTn id="8"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animEffect transition="in" filter="barn(inVertical)">
                                      <p:cBhvr>
                                        <p:cTn id="21" dur="500"/>
                                        <p:tgtEl>
                                          <p:spTgt spid="10">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circle(in)">
                                      <p:cBhvr>
                                        <p:cTn id="26" dur="2000"/>
                                        <p:tgtEl>
                                          <p:spTgt spid="8">
                                            <p:txEl>
                                              <p:pRg st="5" end="5"/>
                                            </p:txEl>
                                          </p:spTgt>
                                        </p:tgtEl>
                                      </p:cBhvr>
                                    </p:animEffect>
                                  </p:childTnLst>
                                </p:cTn>
                              </p:par>
                              <p:par>
                                <p:cTn id="27" presetID="6" presetClass="entr" presetSubtype="16"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circle(in)">
                                      <p:cBhvr>
                                        <p:cTn id="29" dur="2000"/>
                                        <p:tgtEl>
                                          <p:spTgt spid="8">
                                            <p:txEl>
                                              <p:pRg st="6" end="6"/>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8">
                                            <p:txEl>
                                              <p:pRg st="13" end="13"/>
                                            </p:txEl>
                                          </p:spTgt>
                                        </p:tgtEl>
                                        <p:attrNameLst>
                                          <p:attrName>style.visibility</p:attrName>
                                        </p:attrNameLst>
                                      </p:cBhvr>
                                      <p:to>
                                        <p:strVal val="visible"/>
                                      </p:to>
                                    </p:set>
                                    <p:animEffect transition="in" filter="circle(in)">
                                      <p:cBhvr>
                                        <p:cTn id="32" dur="2000"/>
                                        <p:tgtEl>
                                          <p:spTgt spid="8">
                                            <p:txEl>
                                              <p:pRg st="13" end="1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circle(in)">
                                      <p:cBhvr>
                                        <p:cTn id="37" dur="2000"/>
                                        <p:tgtEl>
                                          <p:spTgt spid="8">
                                            <p:txEl>
                                              <p:pRg st="7" end="7"/>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8">
                                            <p:txEl>
                                              <p:pRg st="8" end="8"/>
                                            </p:txEl>
                                          </p:spTgt>
                                        </p:tgtEl>
                                        <p:attrNameLst>
                                          <p:attrName>style.visibility</p:attrName>
                                        </p:attrNameLst>
                                      </p:cBhvr>
                                      <p:to>
                                        <p:strVal val="visible"/>
                                      </p:to>
                                    </p:set>
                                    <p:animEffect transition="in" filter="circle(in)">
                                      <p:cBhvr>
                                        <p:cTn id="40" dur="2000"/>
                                        <p:tgtEl>
                                          <p:spTgt spid="8">
                                            <p:txEl>
                                              <p:pRg st="8" end="8"/>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circle(in)">
                                      <p:cBhvr>
                                        <p:cTn id="43" dur="2000"/>
                                        <p:tgtEl>
                                          <p:spTgt spid="8">
                                            <p:txEl>
                                              <p:pRg st="9" end="9"/>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8">
                                            <p:txEl>
                                              <p:pRg st="10" end="10"/>
                                            </p:txEl>
                                          </p:spTgt>
                                        </p:tgtEl>
                                        <p:attrNameLst>
                                          <p:attrName>style.visibility</p:attrName>
                                        </p:attrNameLst>
                                      </p:cBhvr>
                                      <p:to>
                                        <p:strVal val="visible"/>
                                      </p:to>
                                    </p:set>
                                    <p:animEffect transition="in" filter="circle(in)">
                                      <p:cBhvr>
                                        <p:cTn id="46" dur="2000"/>
                                        <p:tgtEl>
                                          <p:spTgt spid="8">
                                            <p:txEl>
                                              <p:pRg st="10" end="10"/>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Effect transition="in" filter="circle(in)">
                                      <p:cBhvr>
                                        <p:cTn id="49" dur="2000"/>
                                        <p:tgtEl>
                                          <p:spTgt spid="8">
                                            <p:txEl>
                                              <p:pRg st="11" end="11"/>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circle(in)">
                                      <p:cBhvr>
                                        <p:cTn id="52" dur="2000"/>
                                        <p:tgtEl>
                                          <p:spTgt spid="8">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57" dur="500"/>
                                        <p:tgtEl>
                                          <p:spTgt spid="10">
                                            <p:txEl>
                                              <p:pRg st="0" end="0"/>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60" dur="500"/>
                                        <p:tgtEl>
                                          <p:spTgt spid="10">
                                            <p:txEl>
                                              <p:pRg st="1" end="1"/>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10">
                                            <p:txEl>
                                              <p:pRg st="8" end="8"/>
                                            </p:txEl>
                                          </p:spTgt>
                                        </p:tgtEl>
                                        <p:attrNameLst>
                                          <p:attrName>style.visibility</p:attrName>
                                        </p:attrNameLst>
                                      </p:cBhvr>
                                      <p:to>
                                        <p:strVal val="visible"/>
                                      </p:to>
                                    </p:set>
                                    <p:animEffect transition="in" filter="randombar(horizontal)">
                                      <p:cBhvr>
                                        <p:cTn id="63" dur="500"/>
                                        <p:tgtEl>
                                          <p:spTgt spid="10">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68" dur="500"/>
                                        <p:tgtEl>
                                          <p:spTgt spid="10">
                                            <p:txEl>
                                              <p:pRg st="2" end="2"/>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71" dur="500"/>
                                        <p:tgtEl>
                                          <p:spTgt spid="10">
                                            <p:txEl>
                                              <p:pRg st="3" end="3"/>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74" dur="500"/>
                                        <p:tgtEl>
                                          <p:spTgt spid="10">
                                            <p:txEl>
                                              <p:pRg st="4" end="4"/>
                                            </p:txEl>
                                          </p:spTgt>
                                        </p:tgtEl>
                                      </p:cBhvr>
                                    </p:animEffect>
                                  </p:childTnLst>
                                </p:cTn>
                              </p:par>
                              <p:par>
                                <p:cTn id="75" presetID="14" presetClass="entr" presetSubtype="10" fill="hold" nodeType="withEffect">
                                  <p:stCondLst>
                                    <p:cond delay="0"/>
                                  </p:stCondLst>
                                  <p:childTnLst>
                                    <p:set>
                                      <p:cBhvr>
                                        <p:cTn id="76" dur="1" fill="hold">
                                          <p:stCondLst>
                                            <p:cond delay="0"/>
                                          </p:stCondLst>
                                        </p:cTn>
                                        <p:tgtEl>
                                          <p:spTgt spid="10">
                                            <p:txEl>
                                              <p:pRg st="5" end="5"/>
                                            </p:txEl>
                                          </p:spTgt>
                                        </p:tgtEl>
                                        <p:attrNameLst>
                                          <p:attrName>style.visibility</p:attrName>
                                        </p:attrNameLst>
                                      </p:cBhvr>
                                      <p:to>
                                        <p:strVal val="visible"/>
                                      </p:to>
                                    </p:set>
                                    <p:animEffect transition="in" filter="randombar(horizontal)">
                                      <p:cBhvr>
                                        <p:cTn id="77" dur="500"/>
                                        <p:tgtEl>
                                          <p:spTgt spid="10">
                                            <p:txEl>
                                              <p:pRg st="5" end="5"/>
                                            </p:txEl>
                                          </p:spTgt>
                                        </p:tgtEl>
                                      </p:cBhvr>
                                    </p:animEffect>
                                  </p:childTnLst>
                                </p:cTn>
                              </p:par>
                              <p:par>
                                <p:cTn id="78" presetID="14" presetClass="entr" presetSubtype="10" fill="hold" nodeType="withEffect">
                                  <p:stCondLst>
                                    <p:cond delay="0"/>
                                  </p:stCondLst>
                                  <p:childTnLst>
                                    <p:set>
                                      <p:cBhvr>
                                        <p:cTn id="79" dur="1" fill="hold">
                                          <p:stCondLst>
                                            <p:cond delay="0"/>
                                          </p:stCondLst>
                                        </p:cTn>
                                        <p:tgtEl>
                                          <p:spTgt spid="10">
                                            <p:txEl>
                                              <p:pRg st="6" end="6"/>
                                            </p:txEl>
                                          </p:spTgt>
                                        </p:tgtEl>
                                        <p:attrNameLst>
                                          <p:attrName>style.visibility</p:attrName>
                                        </p:attrNameLst>
                                      </p:cBhvr>
                                      <p:to>
                                        <p:strVal val="visible"/>
                                      </p:to>
                                    </p:set>
                                    <p:animEffect transition="in" filter="randombar(horizontal)">
                                      <p:cBhvr>
                                        <p:cTn id="80" dur="500"/>
                                        <p:tgtEl>
                                          <p:spTgt spid="10">
                                            <p:txEl>
                                              <p:pRg st="6" end="6"/>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10">
                                            <p:txEl>
                                              <p:pRg st="7" end="7"/>
                                            </p:txEl>
                                          </p:spTgt>
                                        </p:tgtEl>
                                        <p:attrNameLst>
                                          <p:attrName>style.visibility</p:attrName>
                                        </p:attrNameLst>
                                      </p:cBhvr>
                                      <p:to>
                                        <p:strVal val="visible"/>
                                      </p:to>
                                    </p:set>
                                    <p:animEffect transition="in" filter="randombar(horizontal)">
                                      <p:cBhvr>
                                        <p:cTn id="83" dur="500"/>
                                        <p:tgtEl>
                                          <p:spTgt spid="10">
                                            <p:txEl>
                                              <p:pRg st="7" end="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circle(in)">
                                      <p:cBhvr>
                                        <p:cTn id="88" dur="2000"/>
                                        <p:tgtEl>
                                          <p:spTgt spid="11">
                                            <p:txEl>
                                              <p:pRg st="0" end="0"/>
                                            </p:txEl>
                                          </p:spTgt>
                                        </p:tgtEl>
                                      </p:cBhvr>
                                    </p:animEffect>
                                  </p:childTnLst>
                                </p:cTn>
                              </p:par>
                              <p:par>
                                <p:cTn id="89" presetID="6" presetClass="entr" presetSubtype="16" fill="hold" nodeType="withEffect">
                                  <p:stCondLst>
                                    <p:cond delay="0"/>
                                  </p:stCondLst>
                                  <p:childTnLst>
                                    <p:set>
                                      <p:cBhvr>
                                        <p:cTn id="90" dur="1" fill="hold">
                                          <p:stCondLst>
                                            <p:cond delay="0"/>
                                          </p:stCondLst>
                                        </p:cTn>
                                        <p:tgtEl>
                                          <p:spTgt spid="11">
                                            <p:txEl>
                                              <p:pRg st="1" end="1"/>
                                            </p:txEl>
                                          </p:spTgt>
                                        </p:tgtEl>
                                        <p:attrNameLst>
                                          <p:attrName>style.visibility</p:attrName>
                                        </p:attrNameLst>
                                      </p:cBhvr>
                                      <p:to>
                                        <p:strVal val="visible"/>
                                      </p:to>
                                    </p:set>
                                    <p:animEffect transition="in" filter="circle(in)">
                                      <p:cBhvr>
                                        <p:cTn id="91" dur="2000"/>
                                        <p:tgtEl>
                                          <p:spTgt spid="11">
                                            <p:txEl>
                                              <p:pRg st="1" end="1"/>
                                            </p:txEl>
                                          </p:spTgt>
                                        </p:tgtEl>
                                      </p:cBhvr>
                                    </p:animEffect>
                                  </p:childTnLst>
                                </p:cTn>
                              </p:par>
                              <p:par>
                                <p:cTn id="92" presetID="6" presetClass="entr" presetSubtype="16" fill="hold" nodeType="withEffect">
                                  <p:stCondLst>
                                    <p:cond delay="0"/>
                                  </p:stCondLst>
                                  <p:childTnLst>
                                    <p:set>
                                      <p:cBhvr>
                                        <p:cTn id="93" dur="1" fill="hold">
                                          <p:stCondLst>
                                            <p:cond delay="0"/>
                                          </p:stCondLst>
                                        </p:cTn>
                                        <p:tgtEl>
                                          <p:spTgt spid="11">
                                            <p:txEl>
                                              <p:pRg st="2" end="2"/>
                                            </p:txEl>
                                          </p:spTgt>
                                        </p:tgtEl>
                                        <p:attrNameLst>
                                          <p:attrName>style.visibility</p:attrName>
                                        </p:attrNameLst>
                                      </p:cBhvr>
                                      <p:to>
                                        <p:strVal val="visible"/>
                                      </p:to>
                                    </p:set>
                                    <p:animEffect transition="in" filter="circle(in)">
                                      <p:cBhvr>
                                        <p:cTn id="94" dur="2000"/>
                                        <p:tgtEl>
                                          <p:spTgt spid="11">
                                            <p:txEl>
                                              <p:pRg st="2" end="2"/>
                                            </p:txEl>
                                          </p:spTgt>
                                        </p:tgtEl>
                                      </p:cBhvr>
                                    </p:animEffect>
                                  </p:childTnLst>
                                </p:cTn>
                              </p:par>
                              <p:par>
                                <p:cTn id="95" presetID="6" presetClass="entr" presetSubtype="16" fill="hold" nodeType="withEffect">
                                  <p:stCondLst>
                                    <p:cond delay="0"/>
                                  </p:stCondLst>
                                  <p:childTnLst>
                                    <p:set>
                                      <p:cBhvr>
                                        <p:cTn id="96" dur="1" fill="hold">
                                          <p:stCondLst>
                                            <p:cond delay="0"/>
                                          </p:stCondLst>
                                        </p:cTn>
                                        <p:tgtEl>
                                          <p:spTgt spid="11">
                                            <p:txEl>
                                              <p:pRg st="3" end="3"/>
                                            </p:txEl>
                                          </p:spTgt>
                                        </p:tgtEl>
                                        <p:attrNameLst>
                                          <p:attrName>style.visibility</p:attrName>
                                        </p:attrNameLst>
                                      </p:cBhvr>
                                      <p:to>
                                        <p:strVal val="visible"/>
                                      </p:to>
                                    </p:set>
                                    <p:animEffect transition="in" filter="circle(in)">
                                      <p:cBhvr>
                                        <p:cTn id="97" dur="2000"/>
                                        <p:tgtEl>
                                          <p:spTgt spid="11">
                                            <p:txEl>
                                              <p:pRg st="3" end="3"/>
                                            </p:txEl>
                                          </p:spTgt>
                                        </p:tgtEl>
                                      </p:cBhvr>
                                    </p:animEffect>
                                  </p:childTnLst>
                                </p:cTn>
                              </p:par>
                              <p:par>
                                <p:cTn id="98" presetID="6" presetClass="entr" presetSubtype="16" fill="hold" nodeType="withEffect">
                                  <p:stCondLst>
                                    <p:cond delay="0"/>
                                  </p:stCondLst>
                                  <p:childTnLst>
                                    <p:set>
                                      <p:cBhvr>
                                        <p:cTn id="99" dur="1" fill="hold">
                                          <p:stCondLst>
                                            <p:cond delay="0"/>
                                          </p:stCondLst>
                                        </p:cTn>
                                        <p:tgtEl>
                                          <p:spTgt spid="11">
                                            <p:txEl>
                                              <p:pRg st="4" end="4"/>
                                            </p:txEl>
                                          </p:spTgt>
                                        </p:tgtEl>
                                        <p:attrNameLst>
                                          <p:attrName>style.visibility</p:attrName>
                                        </p:attrNameLst>
                                      </p:cBhvr>
                                      <p:to>
                                        <p:strVal val="visible"/>
                                      </p:to>
                                    </p:set>
                                    <p:animEffect transition="in" filter="circle(in)">
                                      <p:cBhvr>
                                        <p:cTn id="100" dur="2000"/>
                                        <p:tgtEl>
                                          <p:spTgt spid="11">
                                            <p:txEl>
                                              <p:pRg st="4" end="4"/>
                                            </p:txEl>
                                          </p:spTgt>
                                        </p:tgtEl>
                                      </p:cBhvr>
                                    </p:animEffect>
                                  </p:childTnLst>
                                </p:cTn>
                              </p:par>
                              <p:par>
                                <p:cTn id="101" presetID="6" presetClass="entr" presetSubtype="16" fill="hold" nodeType="withEffect">
                                  <p:stCondLst>
                                    <p:cond delay="0"/>
                                  </p:stCondLst>
                                  <p:childTnLst>
                                    <p:set>
                                      <p:cBhvr>
                                        <p:cTn id="102" dur="1" fill="hold">
                                          <p:stCondLst>
                                            <p:cond delay="0"/>
                                          </p:stCondLst>
                                        </p:cTn>
                                        <p:tgtEl>
                                          <p:spTgt spid="11">
                                            <p:txEl>
                                              <p:pRg st="5" end="5"/>
                                            </p:txEl>
                                          </p:spTgt>
                                        </p:tgtEl>
                                        <p:attrNameLst>
                                          <p:attrName>style.visibility</p:attrName>
                                        </p:attrNameLst>
                                      </p:cBhvr>
                                      <p:to>
                                        <p:strVal val="visible"/>
                                      </p:to>
                                    </p:set>
                                    <p:animEffect transition="in" filter="circle(in)">
                                      <p:cBhvr>
                                        <p:cTn id="103" dur="2000"/>
                                        <p:tgtEl>
                                          <p:spTgt spid="11">
                                            <p:txEl>
                                              <p:pRg st="5" end="5"/>
                                            </p:txEl>
                                          </p:spTgt>
                                        </p:tgtEl>
                                      </p:cBhvr>
                                    </p:animEffect>
                                  </p:childTnLst>
                                </p:cTn>
                              </p:par>
                              <p:par>
                                <p:cTn id="104" presetID="6" presetClass="entr" presetSubtype="16" fill="hold" nodeType="withEffect">
                                  <p:stCondLst>
                                    <p:cond delay="0"/>
                                  </p:stCondLst>
                                  <p:childTnLst>
                                    <p:set>
                                      <p:cBhvr>
                                        <p:cTn id="105" dur="1" fill="hold">
                                          <p:stCondLst>
                                            <p:cond delay="0"/>
                                          </p:stCondLst>
                                        </p:cTn>
                                        <p:tgtEl>
                                          <p:spTgt spid="11">
                                            <p:txEl>
                                              <p:pRg st="6" end="6"/>
                                            </p:txEl>
                                          </p:spTgt>
                                        </p:tgtEl>
                                        <p:attrNameLst>
                                          <p:attrName>style.visibility</p:attrName>
                                        </p:attrNameLst>
                                      </p:cBhvr>
                                      <p:to>
                                        <p:strVal val="visible"/>
                                      </p:to>
                                    </p:set>
                                    <p:animEffect transition="in" filter="circle(in)">
                                      <p:cBhvr>
                                        <p:cTn id="106" dur="2000"/>
                                        <p:tgtEl>
                                          <p:spTgt spid="11">
                                            <p:txEl>
                                              <p:pRg st="6" end="6"/>
                                            </p:txEl>
                                          </p:spTgt>
                                        </p:tgtEl>
                                      </p:cBhvr>
                                    </p:animEffect>
                                  </p:childTnLst>
                                </p:cTn>
                              </p:par>
                              <p:par>
                                <p:cTn id="107" presetID="6" presetClass="entr" presetSubtype="16" fill="hold" nodeType="withEffect">
                                  <p:stCondLst>
                                    <p:cond delay="0"/>
                                  </p:stCondLst>
                                  <p:childTnLst>
                                    <p:set>
                                      <p:cBhvr>
                                        <p:cTn id="108" dur="1" fill="hold">
                                          <p:stCondLst>
                                            <p:cond delay="0"/>
                                          </p:stCondLst>
                                        </p:cTn>
                                        <p:tgtEl>
                                          <p:spTgt spid="11">
                                            <p:txEl>
                                              <p:pRg st="7" end="7"/>
                                            </p:txEl>
                                          </p:spTgt>
                                        </p:tgtEl>
                                        <p:attrNameLst>
                                          <p:attrName>style.visibility</p:attrName>
                                        </p:attrNameLst>
                                      </p:cBhvr>
                                      <p:to>
                                        <p:strVal val="visible"/>
                                      </p:to>
                                    </p:set>
                                    <p:animEffect transition="in" filter="circle(in)">
                                      <p:cBhvr>
                                        <p:cTn id="109" dur="20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983513" y="3065224"/>
            <a:ext cx="803054" cy="80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67094" y="2888185"/>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861930" y="3168052"/>
            <a:ext cx="716336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 VIỆN VÀ 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1176694" y="3166531"/>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583910" y="950340"/>
            <a:ext cx="20887759" cy="254372"/>
          </a:xfrm>
          <a:prstGeom prst="mathMinu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52607" y="509878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536188" y="4921741"/>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2" name="Rectangle 21"/>
          <p:cNvSpPr/>
          <p:nvPr/>
        </p:nvSpPr>
        <p:spPr>
          <a:xfrm>
            <a:off x="1942213" y="7213121"/>
            <a:ext cx="62838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 TRẬN PHÍM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145788" y="520008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0019675" y="3062507"/>
            <a:ext cx="803054" cy="803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9603256" y="2885468"/>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7" name="Rectangle 26"/>
          <p:cNvSpPr/>
          <p:nvPr/>
        </p:nvSpPr>
        <p:spPr>
          <a:xfrm>
            <a:off x="1948842" y="5213993"/>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a:xfrm>
            <a:off x="10212856" y="3163814"/>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10022023" y="5098780"/>
            <a:ext cx="803054" cy="803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0" name="Rectangle 29"/>
          <p:cNvSpPr/>
          <p:nvPr/>
        </p:nvSpPr>
        <p:spPr>
          <a:xfrm>
            <a:off x="9605604" y="4921741"/>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1" name="Rectangle 30"/>
          <p:cNvSpPr/>
          <p:nvPr/>
        </p:nvSpPr>
        <p:spPr>
          <a:xfrm>
            <a:off x="10215204" y="520008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5</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1241496" y="5200087"/>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TIMER - COUNTER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7" name="Bevel 6"/>
          <p:cNvSpPr/>
          <p:nvPr/>
        </p:nvSpPr>
        <p:spPr>
          <a:xfrm>
            <a:off x="3249898" y="58908"/>
            <a:ext cx="11099513" cy="914400"/>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686006" y="173840"/>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4 LED 7 ĐOẠN – 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9" name="Rectangle 38"/>
          <p:cNvSpPr/>
          <p:nvPr/>
        </p:nvSpPr>
        <p:spPr>
          <a:xfrm>
            <a:off x="3686005" y="170306"/>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4 LED 7 ĐOẠN – MATRIX - TIMER</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274" name="Group 273"/>
          <p:cNvGrpSpPr/>
          <p:nvPr/>
        </p:nvGrpSpPr>
        <p:grpSpPr>
          <a:xfrm>
            <a:off x="16152206" y="159179"/>
            <a:ext cx="1759886" cy="1853474"/>
            <a:chOff x="9552938" y="3145923"/>
            <a:chExt cx="5271774" cy="6090708"/>
          </a:xfrm>
        </p:grpSpPr>
        <p:sp>
          <p:nvSpPr>
            <p:cNvPr id="275"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solidFill>
            <a:ln>
              <a:noFill/>
            </a:ln>
            <a:effectLst/>
            <a:extLst/>
          </p:spPr>
          <p:txBody>
            <a:bodyPr wrap="none" anchor="ctr"/>
            <a:lstStyle/>
            <a:p>
              <a:pPr>
                <a:defRPr/>
              </a:pPr>
              <a:endParaRPr lang="en-US"/>
            </a:p>
          </p:txBody>
        </p:sp>
        <p:sp>
          <p:nvSpPr>
            <p:cNvPr id="276"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solidFill>
            <a:ln>
              <a:noFill/>
            </a:ln>
            <a:effectLst/>
            <a:extLst/>
          </p:spPr>
          <p:txBody>
            <a:bodyPr wrap="none" anchor="ctr"/>
            <a:lstStyle/>
            <a:p>
              <a:pPr>
                <a:defRPr/>
              </a:pPr>
              <a:endParaRPr lang="en-US"/>
            </a:p>
          </p:txBody>
        </p:sp>
        <p:sp>
          <p:nvSpPr>
            <p:cNvPr id="277"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40000"/>
                <a:lumOff val="60000"/>
              </a:schemeClr>
            </a:solidFill>
            <a:ln>
              <a:noFill/>
            </a:ln>
            <a:effectLst/>
            <a:extLst/>
          </p:spPr>
          <p:txBody>
            <a:bodyPr wrap="none" anchor="ctr"/>
            <a:lstStyle/>
            <a:p>
              <a:pPr>
                <a:defRPr/>
              </a:pPr>
              <a:endParaRPr lang="en-US"/>
            </a:p>
          </p:txBody>
        </p:sp>
        <p:sp>
          <p:nvSpPr>
            <p:cNvPr id="278"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solidFill>
            <a:ln>
              <a:noFill/>
            </a:ln>
            <a:effectLst/>
            <a:extLst/>
          </p:spPr>
          <p:txBody>
            <a:bodyPr wrap="none" anchor="ctr"/>
            <a:lstStyle/>
            <a:p>
              <a:pPr>
                <a:defRPr/>
              </a:pPr>
              <a:endParaRPr lang="en-US"/>
            </a:p>
          </p:txBody>
        </p:sp>
        <p:sp>
          <p:nvSpPr>
            <p:cNvPr id="279"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solidFill>
            <a:ln>
              <a:noFill/>
            </a:ln>
            <a:effectLst/>
            <a:extLst/>
          </p:spPr>
          <p:txBody>
            <a:bodyPr wrap="none" anchor="ctr"/>
            <a:lstStyle/>
            <a:p>
              <a:pPr>
                <a:defRPr/>
              </a:pPr>
              <a:endParaRPr lang="en-US"/>
            </a:p>
          </p:txBody>
        </p:sp>
        <p:sp>
          <p:nvSpPr>
            <p:cNvPr id="280"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281" name="Group 280"/>
          <p:cNvGrpSpPr>
            <a:grpSpLocks noChangeAspect="1"/>
          </p:cNvGrpSpPr>
          <p:nvPr/>
        </p:nvGrpSpPr>
        <p:grpSpPr>
          <a:xfrm>
            <a:off x="16329714" y="390547"/>
            <a:ext cx="1347644" cy="1444869"/>
            <a:chOff x="9552938" y="3145923"/>
            <a:chExt cx="5271774" cy="6090708"/>
          </a:xfrm>
        </p:grpSpPr>
        <p:sp>
          <p:nvSpPr>
            <p:cNvPr id="282"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lumMod val="75000"/>
              </a:schemeClr>
            </a:solidFill>
            <a:ln>
              <a:noFill/>
            </a:ln>
            <a:effectLst/>
            <a:extLst/>
          </p:spPr>
          <p:txBody>
            <a:bodyPr wrap="none" anchor="ctr"/>
            <a:lstStyle/>
            <a:p>
              <a:pPr>
                <a:defRPr/>
              </a:pPr>
              <a:endParaRPr lang="en-US"/>
            </a:p>
          </p:txBody>
        </p:sp>
        <p:sp>
          <p:nvSpPr>
            <p:cNvPr id="283"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lumMod val="75000"/>
              </a:schemeClr>
            </a:solidFill>
            <a:ln>
              <a:noFill/>
            </a:ln>
            <a:effectLst/>
            <a:extLst/>
          </p:spPr>
          <p:txBody>
            <a:bodyPr wrap="none" anchor="ctr"/>
            <a:lstStyle/>
            <a:p>
              <a:pPr>
                <a:defRPr/>
              </a:pPr>
              <a:endParaRPr lang="en-US"/>
            </a:p>
          </p:txBody>
        </p:sp>
        <p:sp>
          <p:nvSpPr>
            <p:cNvPr id="284"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60000"/>
                <a:lumOff val="40000"/>
              </a:schemeClr>
            </a:solidFill>
            <a:ln>
              <a:noFill/>
            </a:ln>
            <a:effectLst/>
            <a:extLst/>
          </p:spPr>
          <p:txBody>
            <a:bodyPr wrap="none" anchor="ctr"/>
            <a:lstStyle/>
            <a:p>
              <a:pPr>
                <a:defRPr/>
              </a:pPr>
              <a:endParaRPr lang="en-US"/>
            </a:p>
          </p:txBody>
        </p:sp>
        <p:sp>
          <p:nvSpPr>
            <p:cNvPr id="285"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lumMod val="75000"/>
              </a:schemeClr>
            </a:solidFill>
            <a:ln>
              <a:noFill/>
            </a:ln>
            <a:effectLst/>
            <a:extLst/>
          </p:spPr>
          <p:txBody>
            <a:bodyPr wrap="none" anchor="ctr"/>
            <a:lstStyle/>
            <a:p>
              <a:pPr>
                <a:defRPr/>
              </a:pPr>
              <a:endParaRPr lang="en-US"/>
            </a:p>
          </p:txBody>
        </p:sp>
        <p:sp>
          <p:nvSpPr>
            <p:cNvPr id="286"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lumMod val="75000"/>
              </a:schemeClr>
            </a:solidFill>
            <a:ln>
              <a:noFill/>
            </a:ln>
            <a:effectLst/>
            <a:extLst/>
          </p:spPr>
          <p:txBody>
            <a:bodyPr wrap="none" anchor="ctr"/>
            <a:lstStyle/>
            <a:p>
              <a:pPr>
                <a:defRPr/>
              </a:pPr>
              <a:endParaRPr lang="en-US"/>
            </a:p>
          </p:txBody>
        </p:sp>
        <p:sp>
          <p:nvSpPr>
            <p:cNvPr id="287"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8" name="Shape 2533"/>
          <p:cNvSpPr/>
          <p:nvPr/>
        </p:nvSpPr>
        <p:spPr>
          <a:xfrm>
            <a:off x="15681299" y="728328"/>
            <a:ext cx="175810" cy="172159"/>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9" name="Shape 2619"/>
          <p:cNvSpPr/>
          <p:nvPr/>
        </p:nvSpPr>
        <p:spPr>
          <a:xfrm>
            <a:off x="16826009" y="1403947"/>
            <a:ext cx="132361" cy="127527"/>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0" name="Shape 2570"/>
          <p:cNvSpPr/>
          <p:nvPr/>
        </p:nvSpPr>
        <p:spPr>
          <a:xfrm>
            <a:off x="15175815" y="1384034"/>
            <a:ext cx="132361" cy="12463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1" name="Shape 2577"/>
          <p:cNvSpPr/>
          <p:nvPr/>
        </p:nvSpPr>
        <p:spPr>
          <a:xfrm>
            <a:off x="16367151" y="777914"/>
            <a:ext cx="120328" cy="127527"/>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2" name="Shape 2599"/>
          <p:cNvSpPr/>
          <p:nvPr/>
        </p:nvSpPr>
        <p:spPr>
          <a:xfrm>
            <a:off x="15401485" y="2635201"/>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3" name="Shape 2613"/>
          <p:cNvSpPr/>
          <p:nvPr/>
        </p:nvSpPr>
        <p:spPr>
          <a:xfrm>
            <a:off x="16285214" y="2699186"/>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Rectangle 42"/>
          <p:cNvSpPr/>
          <p:nvPr/>
        </p:nvSpPr>
        <p:spPr>
          <a:xfrm>
            <a:off x="952607" y="7084001"/>
            <a:ext cx="803054" cy="803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4" name="Rectangle 43"/>
          <p:cNvSpPr/>
          <p:nvPr/>
        </p:nvSpPr>
        <p:spPr>
          <a:xfrm>
            <a:off x="536188" y="6906962"/>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5" name="Rectangle 44"/>
          <p:cNvSpPr/>
          <p:nvPr/>
        </p:nvSpPr>
        <p:spPr>
          <a:xfrm>
            <a:off x="1145788" y="7185308"/>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46" name="Shape 2599"/>
          <p:cNvSpPr/>
          <p:nvPr/>
        </p:nvSpPr>
        <p:spPr>
          <a:xfrm>
            <a:off x="6334417" y="6656695"/>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613"/>
          <p:cNvSpPr/>
          <p:nvPr/>
        </p:nvSpPr>
        <p:spPr>
          <a:xfrm>
            <a:off x="7218146" y="6720680"/>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Rectangle 47"/>
          <p:cNvSpPr/>
          <p:nvPr/>
        </p:nvSpPr>
        <p:spPr>
          <a:xfrm>
            <a:off x="9956185" y="7090769"/>
            <a:ext cx="803054" cy="8032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9539766" y="6913730"/>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50" name="Rectangle 49"/>
          <p:cNvSpPr/>
          <p:nvPr/>
        </p:nvSpPr>
        <p:spPr>
          <a:xfrm>
            <a:off x="10149366" y="719207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1" name="Shape 2599"/>
          <p:cNvSpPr/>
          <p:nvPr/>
        </p:nvSpPr>
        <p:spPr>
          <a:xfrm>
            <a:off x="15337995" y="6663463"/>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613"/>
          <p:cNvSpPr/>
          <p:nvPr/>
        </p:nvSpPr>
        <p:spPr>
          <a:xfrm>
            <a:off x="16221724" y="6727448"/>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3" name="Rectangle 52"/>
          <p:cNvSpPr/>
          <p:nvPr/>
        </p:nvSpPr>
        <p:spPr>
          <a:xfrm>
            <a:off x="11099569" y="3157240"/>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GIẢI THUẬT KẾT HỢP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54" name="Rectangle 53"/>
          <p:cNvSpPr/>
          <p:nvPr/>
        </p:nvSpPr>
        <p:spPr>
          <a:xfrm>
            <a:off x="11175658" y="7182911"/>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BÀI TẬP TỔNG HỢP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317446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circle(in)">
                                      <p:cBhvr>
                                        <p:cTn id="7" dur="2000"/>
                                        <p:tgtEl>
                                          <p:spTgt spid="10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circle(in)">
                                      <p:cBhvr>
                                        <p:cTn id="10" dur="2000"/>
                                        <p:tgtEl>
                                          <p:spTgt spid="11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circle(in)">
                                      <p:cBhvr>
                                        <p:cTn id="13" dur="2000"/>
                                        <p:tgtEl>
                                          <p:spTgt spid="11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circle(in)">
                                      <p:cBhvr>
                                        <p:cTn id="16" dur="2000"/>
                                        <p:tgtEl>
                                          <p:spTgt spid="11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500"/>
                                        <p:tgtEl>
                                          <p:spTgt spid="2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randombar(horizontal)">
                                      <p:cBhvr>
                                        <p:cTn id="35" dur="500"/>
                                        <p:tgtEl>
                                          <p:spTgt spid="2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randombar(horizontal)">
                                      <p:cBhvr>
                                        <p:cTn id="38" dur="500"/>
                                        <p:tgtEl>
                                          <p:spTgt spid="2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randombar(horizontal)">
                                      <p:cBhvr>
                                        <p:cTn id="41" dur="500"/>
                                        <p:tgtEl>
                                          <p:spTgt spid="27"/>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randombar(horizontal)">
                                      <p:cBhvr>
                                        <p:cTn id="44" dur="500"/>
                                        <p:tgtEl>
                                          <p:spTgt spid="28"/>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92"/>
                                        </p:tgtEl>
                                        <p:attrNameLst>
                                          <p:attrName>style.visibility</p:attrName>
                                        </p:attrNameLst>
                                      </p:cBhvr>
                                      <p:to>
                                        <p:strVal val="visible"/>
                                      </p:to>
                                    </p:set>
                                    <p:animEffect transition="in" filter="randombar(horizontal)">
                                      <p:cBhvr>
                                        <p:cTn id="47" dur="500"/>
                                        <p:tgtEl>
                                          <p:spTgt spid="292"/>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93"/>
                                        </p:tgtEl>
                                        <p:attrNameLst>
                                          <p:attrName>style.visibility</p:attrName>
                                        </p:attrNameLst>
                                      </p:cBhvr>
                                      <p:to>
                                        <p:strVal val="visible"/>
                                      </p:to>
                                    </p:set>
                                    <p:animEffect transition="in" filter="randombar(horizontal)">
                                      <p:cBhvr>
                                        <p:cTn id="50" dur="500"/>
                                        <p:tgtEl>
                                          <p:spTgt spid="293"/>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randombar(horizontal)">
                                      <p:cBhvr>
                                        <p:cTn id="55" dur="500"/>
                                        <p:tgtEl>
                                          <p:spTgt spid="29"/>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randombar(horizontal)">
                                      <p:cBhvr>
                                        <p:cTn id="58" dur="500"/>
                                        <p:tgtEl>
                                          <p:spTgt spid="30"/>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randombar(horizontal)">
                                      <p:cBhvr>
                                        <p:cTn id="61" dur="500"/>
                                        <p:tgtEl>
                                          <p:spTgt spid="31"/>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randombar(horizontal)">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randombar(horizontal)">
                                      <p:cBhvr>
                                        <p:cTn id="72" dur="500"/>
                                        <p:tgtEl>
                                          <p:spTgt spid="44"/>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randombar(horizontal)">
                                      <p:cBhvr>
                                        <p:cTn id="75" dur="500"/>
                                        <p:tgtEl>
                                          <p:spTgt spid="45"/>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randombar(horizontal)">
                                      <p:cBhvr>
                                        <p:cTn id="78" dur="500"/>
                                        <p:tgtEl>
                                          <p:spTgt spid="46"/>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randombar(horizontal)">
                                      <p:cBhvr>
                                        <p:cTn id="81" dur="5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randombar(horizontal)">
                                      <p:cBhvr>
                                        <p:cTn id="86" dur="500"/>
                                        <p:tgtEl>
                                          <p:spTgt spid="48"/>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randombar(horizontal)">
                                      <p:cBhvr>
                                        <p:cTn id="89" dur="500"/>
                                        <p:tgtEl>
                                          <p:spTgt spid="49"/>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randombar(horizontal)">
                                      <p:cBhvr>
                                        <p:cTn id="92" dur="500"/>
                                        <p:tgtEl>
                                          <p:spTgt spid="50"/>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randombar(horizontal)">
                                      <p:cBhvr>
                                        <p:cTn id="95" dur="500"/>
                                        <p:tgtEl>
                                          <p:spTgt spid="51"/>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randombar(horizontal)">
                                      <p:cBhvr>
                                        <p:cTn id="98" dur="500"/>
                                        <p:tgtEl>
                                          <p:spTgt spid="52"/>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randombar(horizontal)">
                                      <p:cBhvr>
                                        <p:cTn id="101" dur="500"/>
                                        <p:tgtEl>
                                          <p:spTgt spid="53"/>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randombar(horizontal)">
                                      <p:cBhvr>
                                        <p:cTn id="10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p:bldP spid="117" grpId="0"/>
      <p:bldP spid="20" grpId="0" animBg="1"/>
      <p:bldP spid="21" grpId="0" animBg="1"/>
      <p:bldP spid="22" grpId="0"/>
      <p:bldP spid="23" grpId="0"/>
      <p:bldP spid="24" grpId="0" animBg="1"/>
      <p:bldP spid="25" grpId="0" animBg="1"/>
      <p:bldP spid="27" grpId="0"/>
      <p:bldP spid="28" grpId="0"/>
      <p:bldP spid="29" grpId="0" animBg="1"/>
      <p:bldP spid="30" grpId="0" animBg="1"/>
      <p:bldP spid="31" grpId="0"/>
      <p:bldP spid="32" grpId="0"/>
      <p:bldP spid="292" grpId="0" animBg="1"/>
      <p:bldP spid="293" grpId="0" animBg="1"/>
      <p:bldP spid="43" grpId="0" animBg="1"/>
      <p:bldP spid="44" grpId="0" animBg="1"/>
      <p:bldP spid="45" grpId="0"/>
      <p:bldP spid="46" grpId="0" animBg="1"/>
      <p:bldP spid="47" grpId="0" animBg="1"/>
      <p:bldP spid="48" grpId="0" animBg="1"/>
      <p:bldP spid="49" grpId="0" animBg="1"/>
      <p:bldP spid="50" grpId="0"/>
      <p:bldP spid="51" grpId="0" animBg="1"/>
      <p:bldP spid="52" grpId="0" animBg="1"/>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465826" y="2766092"/>
            <a:ext cx="4130925" cy="5078313"/>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Ví dụ: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cài giới hạn từ 0 đến 99 dùng 2 nút UP và DW và cuộn tròn, dùng chế độ nhấn và giữ để tăng hoặc giảm, có xóa vô nghĩa. Giá trị ban đầu là 50.</a:t>
            </a:r>
          </a:p>
        </p:txBody>
      </p:sp>
      <p:sp>
        <p:nvSpPr>
          <p:cNvPr id="18" name="Rounded Rectangle 17"/>
          <p:cNvSpPr/>
          <p:nvPr/>
        </p:nvSpPr>
        <p:spPr>
          <a:xfrm>
            <a:off x="527065" y="1671082"/>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68405" y="1743404"/>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Cài giới hạn số</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8" name="Rectangle 7"/>
          <p:cNvSpPr/>
          <p:nvPr/>
        </p:nvSpPr>
        <p:spPr>
          <a:xfrm>
            <a:off x="5464191" y="1285961"/>
            <a:ext cx="10918809" cy="8956298"/>
          </a:xfrm>
          <a:prstGeom prst="rect">
            <a:avLst/>
          </a:prstGeom>
        </p:spPr>
        <p:txBody>
          <a:bodyPr wrap="square">
            <a:spAutoFit/>
          </a:bodyPr>
          <a:lstStyle/>
          <a:p>
            <a:r>
              <a:rPr lang="en-US" sz="2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signed INT8 g_han;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b406_hienthi_4led7doan()</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(g_han, 3, cx_vn)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xuat_4led_7doan_4so ();</a:t>
            </a:r>
          </a:p>
          <a:p>
            <a:r>
              <a:rPr lang="en-US" sz="24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4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b406_up_dw_g_han()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 (phim_up_c2 (200) == co_nhan)</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 (g_han &lt; 99)</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 b406_hienthi_4led7doan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 (phim_dw_c2 (200) == co_nhan)</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 (g_han &gt; 0)</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 b406_hienthi_4led7doan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9" name="Rectangle 8"/>
          <p:cNvSpPr/>
          <p:nvPr/>
        </p:nvSpPr>
        <p:spPr>
          <a:xfrm>
            <a:off x="13399015" y="4550684"/>
            <a:ext cx="9144000" cy="3477875"/>
          </a:xfrm>
          <a:prstGeom prst="rect">
            <a:avLst/>
          </a:prstGeom>
        </p:spPr>
        <p:txBody>
          <a:bodyPr>
            <a:spAutoFit/>
          </a:bodyPr>
          <a:lstStyle/>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 </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 = 50;</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b406_hienthi_4led7doan </a:t>
            </a:r>
            <a:r>
              <a:rPr lang="en-US" sz="20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endPar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 (true)</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b406_up_dw_g_han ();</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0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745719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53822" y="243840"/>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CÁC GIẢI THUẬT KẾT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a:xfrm>
            <a:off x="465826" y="2766092"/>
            <a:ext cx="3496574" cy="6740307"/>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Ví dụ: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cài giới hạn từ 0 đến 99 dùng bàn phím ma trận, có xóa vô nghĩa. Cài bằng các phím từ 0 đến 9. Phím C xóa về 0. Phím F cho phép cài. Phím E không cho phép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cài.</a:t>
            </a:r>
            <a:endPar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5" name="Rounded Rectangle 14"/>
          <p:cNvSpPr/>
          <p:nvPr/>
        </p:nvSpPr>
        <p:spPr>
          <a:xfrm>
            <a:off x="527065" y="1671082"/>
            <a:ext cx="406968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68405" y="1743404"/>
            <a:ext cx="40544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Cài giới hạn số</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 name="Rectangle 5"/>
          <p:cNvSpPr/>
          <p:nvPr/>
        </p:nvSpPr>
        <p:spPr>
          <a:xfrm>
            <a:off x="3969657" y="3436240"/>
            <a:ext cx="9144000" cy="3785652"/>
          </a:xfrm>
          <a:prstGeom prst="rect">
            <a:avLst/>
          </a:prstGeom>
        </p:spPr>
        <p:txBody>
          <a:bodyPr>
            <a:spAutoFit/>
          </a:bodyPr>
          <a:lstStyle/>
          <a:p>
            <a:r>
              <a:rPr lang="en-US" sz="2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mp;</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signed INT8 donvi,chuc,g_han;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int1 status=1</a:t>
            </a:r>
            <a:r>
              <a:rPr lang="en-US" sz="2400" b="1" smtClean="0">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4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b408_hienthi_4led7doan()</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 = chuc * 10 + donvi;</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md4l7d_giaima_2so_vitri_vn(g_han, 3, 1)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xuat_4led_7doan_4so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8" name="Rectangle 7"/>
          <p:cNvSpPr/>
          <p:nvPr/>
        </p:nvSpPr>
        <p:spPr>
          <a:xfrm>
            <a:off x="10896600" y="2410446"/>
            <a:ext cx="10820400" cy="7109639"/>
          </a:xfrm>
          <a:prstGeom prst="rect">
            <a:avLst/>
          </a:prstGeom>
        </p:spPr>
        <p:txBody>
          <a:bodyPr wrap="square">
            <a:spAutoFit/>
          </a:bodyPr>
          <a:lstStyle/>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donvi = 0; chuc = 5;</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b408_hienthi_4led7doan ();</a:t>
            </a:r>
          </a:p>
          <a:p>
            <a:r>
              <a:rPr lang="en-US" sz="24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while(true)</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mp = key_4x4_dw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if(mp == 0x0f) status=0;</a:t>
            </a:r>
          </a:p>
          <a:p>
            <a:r>
              <a:rPr lang="en-US" sz="24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if(mp == 0x0e) status=1;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 ((mp &lt; 10) &amp;&amp; (status==0))</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chuc = donvi; donvi = mp;}</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else if (mp == 0x0c)</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donvi = 0; chuc = 0;</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b408_hienthi_4led7doan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37316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3475"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8" name="Rectangle 17"/>
          <p:cNvSpPr/>
          <p:nvPr/>
        </p:nvSpPr>
        <p:spPr>
          <a:xfrm>
            <a:off x="557545" y="1483624"/>
            <a:ext cx="454785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1773733" y="1731958"/>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TỔNG QUAN </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802023" y="170873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5.1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23" name="Picture 16" descr="PIC 18F4550-I/P – Mastertr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88" y="3613962"/>
            <a:ext cx="4158041" cy="4158041"/>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rot="5400000">
            <a:off x="14074295" y="1217520"/>
            <a:ext cx="979826" cy="3941742"/>
          </a:xfrm>
          <a:prstGeom prst="roundRect">
            <a:avLst>
              <a:gd name="adj" fmla="val 48519"/>
            </a:avLst>
          </a:prstGeom>
          <a:solidFill>
            <a:schemeClr val="accent1">
              <a:lumMod val="40000"/>
              <a:lumOff val="60000"/>
            </a:schemeClr>
          </a:solid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2883040" y="2865224"/>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Timer/Counter 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4" name="Rounded Rectangle 43"/>
          <p:cNvSpPr/>
          <p:nvPr/>
        </p:nvSpPr>
        <p:spPr>
          <a:xfrm rot="5400000">
            <a:off x="14110581" y="3059303"/>
            <a:ext cx="979826" cy="3941742"/>
          </a:xfrm>
          <a:prstGeom prst="roundRect">
            <a:avLst>
              <a:gd name="adj" fmla="val 48519"/>
            </a:avLst>
          </a:prstGeom>
          <a:solidFill>
            <a:schemeClr val="accent1">
              <a:lumMod val="40000"/>
              <a:lumOff val="60000"/>
            </a:schemeClr>
          </a:solidFill>
          <a:ln w="38100" cmpd="sng">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2919326" y="4707007"/>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Timer/Counter 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6" name="Rounded Rectangle 45"/>
          <p:cNvSpPr/>
          <p:nvPr/>
        </p:nvSpPr>
        <p:spPr>
          <a:xfrm rot="5400000">
            <a:off x="14074295" y="4933127"/>
            <a:ext cx="979826" cy="3941742"/>
          </a:xfrm>
          <a:prstGeom prst="roundRect">
            <a:avLst>
              <a:gd name="adj" fmla="val 48519"/>
            </a:avLst>
          </a:prstGeom>
          <a:solidFill>
            <a:schemeClr val="accent1">
              <a:lumMod val="40000"/>
              <a:lumOff val="60000"/>
            </a:schemeClr>
          </a:solidFill>
          <a:ln w="38100" cmpd="sng">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2883040" y="6580831"/>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Timer/Counter 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8" name="Rounded Rectangle 47"/>
          <p:cNvSpPr/>
          <p:nvPr/>
        </p:nvSpPr>
        <p:spPr>
          <a:xfrm rot="5400000">
            <a:off x="14074295" y="6756309"/>
            <a:ext cx="979826" cy="3941742"/>
          </a:xfrm>
          <a:prstGeom prst="roundRect">
            <a:avLst>
              <a:gd name="adj" fmla="val 48519"/>
            </a:avLst>
          </a:prstGeom>
          <a:solidFill>
            <a:schemeClr val="accent1">
              <a:lumMod val="40000"/>
              <a:lumOff val="60000"/>
            </a:schemeClr>
          </a:solidFill>
          <a:ln w="38100" cmpd="sng">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3643483" y="8404014"/>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Timer 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5076371" y="2845696"/>
            <a:ext cx="6401964" cy="5997097"/>
          </a:xfrm>
          <a:prstGeom prst="rect">
            <a:avLst/>
          </a:prstGeom>
        </p:spPr>
      </p:pic>
      <p:sp>
        <p:nvSpPr>
          <p:cNvPr id="51" name="Rounded Rectangle 50"/>
          <p:cNvSpPr/>
          <p:nvPr/>
        </p:nvSpPr>
        <p:spPr>
          <a:xfrm rot="5400000">
            <a:off x="7032029" y="2835870"/>
            <a:ext cx="153053" cy="2787113"/>
          </a:xfrm>
          <a:prstGeom prst="roundRect">
            <a:avLst>
              <a:gd name="adj" fmla="val 48519"/>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28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barn(inVertical)">
                                      <p:cBhvr>
                                        <p:cTn id="29" dur="500"/>
                                        <p:tgtEl>
                                          <p:spTgt spid="4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barn(inVertical)">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1000"/>
                                        <p:tgtEl>
                                          <p:spTgt spid="48"/>
                                        </p:tgtEl>
                                      </p:cBhvr>
                                    </p:animEffect>
                                    <p:anim calcmode="lin" valueType="num">
                                      <p:cBhvr>
                                        <p:cTn id="50" dur="1000" fill="hold"/>
                                        <p:tgtEl>
                                          <p:spTgt spid="48"/>
                                        </p:tgtEl>
                                        <p:attrNameLst>
                                          <p:attrName>ppt_x</p:attrName>
                                        </p:attrNameLst>
                                      </p:cBhvr>
                                      <p:tavLst>
                                        <p:tav tm="0">
                                          <p:val>
                                            <p:strVal val="#ppt_x"/>
                                          </p:val>
                                        </p:tav>
                                        <p:tav tm="100000">
                                          <p:val>
                                            <p:strVal val="#ppt_x"/>
                                          </p:val>
                                        </p:tav>
                                      </p:tavLst>
                                    </p:anim>
                                    <p:anim calcmode="lin" valueType="num">
                                      <p:cBhvr>
                                        <p:cTn id="51" dur="1000" fill="hold"/>
                                        <p:tgtEl>
                                          <p:spTgt spid="4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1000"/>
                                        <p:tgtEl>
                                          <p:spTgt spid="51"/>
                                        </p:tgtEl>
                                      </p:cBhvr>
                                    </p:animEffect>
                                    <p:anim calcmode="lin" valueType="num">
                                      <p:cBhvr>
                                        <p:cTn id="62" dur="1000" fill="hold"/>
                                        <p:tgtEl>
                                          <p:spTgt spid="51"/>
                                        </p:tgtEl>
                                        <p:attrNameLst>
                                          <p:attrName>ppt_x</p:attrName>
                                        </p:attrNameLst>
                                      </p:cBhvr>
                                      <p:tavLst>
                                        <p:tav tm="0">
                                          <p:val>
                                            <p:strVal val="#ppt_x"/>
                                          </p:val>
                                        </p:tav>
                                        <p:tav tm="100000">
                                          <p:val>
                                            <p:strVal val="#ppt_x"/>
                                          </p:val>
                                        </p:tav>
                                      </p:tavLst>
                                    </p:anim>
                                    <p:anim calcmode="lin" valueType="num">
                                      <p:cBhvr>
                                        <p:cTn id="63"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2" grpId="0"/>
      <p:bldP spid="44" grpId="0" animBg="1"/>
      <p:bldP spid="45" grpId="0"/>
      <p:bldP spid="46" grpId="0" animBg="1"/>
      <p:bldP spid="47" grpId="0"/>
      <p:bldP spid="48" grpId="0" animBg="1"/>
      <p:bldP spid="49" grpId="0"/>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3475"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8" name="Rectangle 17"/>
          <p:cNvSpPr/>
          <p:nvPr/>
        </p:nvSpPr>
        <p:spPr>
          <a:xfrm>
            <a:off x="557545" y="1483624"/>
            <a:ext cx="454785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1773733" y="1731958"/>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TỔNG QUAN </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802023" y="170873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5.1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26" name="image132.jpeg"/>
          <p:cNvPicPr/>
          <p:nvPr/>
        </p:nvPicPr>
        <p:blipFill>
          <a:blip r:embed="rId3" cstate="print"/>
          <a:stretch>
            <a:fillRect/>
          </a:stretch>
        </p:blipFill>
        <p:spPr>
          <a:xfrm>
            <a:off x="2627226" y="2845696"/>
            <a:ext cx="12420600" cy="5667316"/>
          </a:xfrm>
          <a:prstGeom prst="rect">
            <a:avLst/>
          </a:prstGeom>
        </p:spPr>
      </p:pic>
    </p:spTree>
    <p:extLst>
      <p:ext uri="{BB962C8B-B14F-4D97-AF65-F5344CB8AC3E}">
        <p14:creationId xmlns:p14="http://schemas.microsoft.com/office/powerpoint/2010/main" val="53694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3475"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8" name="Rectangle 17"/>
          <p:cNvSpPr/>
          <p:nvPr/>
        </p:nvSpPr>
        <p:spPr>
          <a:xfrm>
            <a:off x="557545" y="1483624"/>
            <a:ext cx="454785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1773733" y="1731958"/>
            <a:ext cx="34840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TỔNG QUAN </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802023" y="170873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5.1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p:cNvSpPr/>
          <p:nvPr/>
        </p:nvSpPr>
        <p:spPr>
          <a:xfrm>
            <a:off x="6894077" y="1755544"/>
            <a:ext cx="4313606"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869546" y="1842749"/>
            <a:ext cx="45137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Cảm biến hồng ngoại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pSp>
        <p:nvGrpSpPr>
          <p:cNvPr id="3" name="Group 2"/>
          <p:cNvGrpSpPr>
            <a:grpSpLocks/>
          </p:cNvGrpSpPr>
          <p:nvPr/>
        </p:nvGrpSpPr>
        <p:grpSpPr bwMode="auto">
          <a:xfrm>
            <a:off x="2807782" y="2626624"/>
            <a:ext cx="11822618" cy="3211870"/>
            <a:chOff x="2016" y="1151"/>
            <a:chExt cx="8230" cy="2261"/>
          </a:xfrm>
        </p:grpSpPr>
        <p:pic>
          <p:nvPicPr>
            <p:cNvPr id="1027" name="Picture 3" descr="HY86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 y="1366"/>
              <a:ext cx="2218"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 y="1151"/>
              <a:ext cx="6012" cy="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 name="image136.jpeg"/>
          <p:cNvPicPr/>
          <p:nvPr/>
        </p:nvPicPr>
        <p:blipFill>
          <a:blip r:embed="rId5" cstate="print"/>
          <a:stretch>
            <a:fillRect/>
          </a:stretch>
        </p:blipFill>
        <p:spPr>
          <a:xfrm>
            <a:off x="3678780" y="5696439"/>
            <a:ext cx="10744200" cy="4568249"/>
          </a:xfrm>
          <a:prstGeom prst="rect">
            <a:avLst/>
          </a:prstGeom>
        </p:spPr>
      </p:pic>
    </p:spTree>
    <p:extLst>
      <p:ext uri="{BB962C8B-B14F-4D97-AF65-F5344CB8AC3E}">
        <p14:creationId xmlns:p14="http://schemas.microsoft.com/office/powerpoint/2010/main" val="11442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3475"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8" name="Rectangle 17"/>
          <p:cNvSpPr/>
          <p:nvPr/>
        </p:nvSpPr>
        <p:spPr>
          <a:xfrm>
            <a:off x="557546" y="1483624"/>
            <a:ext cx="6133498"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CÂU LỆNH GIAO TIẾP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802023" y="170873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5.1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907618" y="2795050"/>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1</a:t>
            </a:r>
            <a:r>
              <a:rPr lang="vi-VN" sz="3400" b="1" smtClean="0">
                <a:solidFill>
                  <a:srgbClr val="000099"/>
                </a:solidFill>
                <a:latin typeface="Courier New" panose="02070309020205020404" pitchFamily="49" charset="0"/>
                <a:cs typeface="Courier New" panose="02070309020205020404" pitchFamily="49" charset="0"/>
              </a:rPr>
              <a:t>. setup_timer_0(t0_ext_l_to_h|t0_div_1);</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6" name="Rectangle 25"/>
          <p:cNvSpPr/>
          <p:nvPr/>
        </p:nvSpPr>
        <p:spPr>
          <a:xfrm>
            <a:off x="1892098" y="3701693"/>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Khởi tạo timer 0 ở chế độ đếm, bật timer 0.</a:t>
            </a:r>
          </a:p>
        </p:txBody>
      </p:sp>
      <p:sp>
        <p:nvSpPr>
          <p:cNvPr id="27" name="Rectangle 26"/>
          <p:cNvSpPr/>
          <p:nvPr/>
        </p:nvSpPr>
        <p:spPr>
          <a:xfrm>
            <a:off x="1907618" y="462372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2. setup_timer_0(t0_off);</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1815898" y="5514979"/>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Tạm ngưng timer 0, tạm dừng đếm.</a:t>
            </a:r>
          </a:p>
        </p:txBody>
      </p:sp>
      <p:sp>
        <p:nvSpPr>
          <p:cNvPr id="29" name="Rectangle 28"/>
          <p:cNvSpPr/>
          <p:nvPr/>
        </p:nvSpPr>
        <p:spPr>
          <a:xfrm>
            <a:off x="1837669" y="6500201"/>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set_timer0(X);</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0" name="Rectangle 29"/>
          <p:cNvSpPr/>
          <p:nvPr/>
        </p:nvSpPr>
        <p:spPr>
          <a:xfrm>
            <a:off x="1907618" y="816026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noProof="0" smtClean="0">
                <a:solidFill>
                  <a:srgbClr val="000099"/>
                </a:solidFill>
                <a:latin typeface="Courier New" panose="02070309020205020404" pitchFamily="49" charset="0"/>
                <a:cs typeface="Courier New" panose="02070309020205020404" pitchFamily="49" charset="0"/>
              </a:rPr>
              <a:t>4. get_timer0();</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1" name="Rectangle 30"/>
          <p:cNvSpPr/>
          <p:nvPr/>
        </p:nvSpPr>
        <p:spPr>
          <a:xfrm>
            <a:off x="1805012" y="7276774"/>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Thiết lập giá trị ban đầu cho counter 0</a:t>
            </a:r>
            <a:endPar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2" name="Rectangle 31"/>
          <p:cNvSpPr/>
          <p:nvPr/>
        </p:nvSpPr>
        <p:spPr>
          <a:xfrm>
            <a:off x="1805012" y="8998174"/>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Lấy giá trị đếm được từ counter 0 về</a:t>
            </a:r>
          </a:p>
        </p:txBody>
      </p:sp>
    </p:spTree>
    <p:extLst>
      <p:ext uri="{BB962C8B-B14F-4D97-AF65-F5344CB8AC3E}">
        <p14:creationId xmlns:p14="http://schemas.microsoft.com/office/powerpoint/2010/main" val="25678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p:bldP spid="29" grpId="0" animBg="1"/>
      <p:bldP spid="30" grpId="0" animBg="1"/>
      <p:bldP spid="31"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3475"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TIMER - COUNTER</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8" name="Rectangle 17"/>
          <p:cNvSpPr/>
          <p:nvPr/>
        </p:nvSpPr>
        <p:spPr>
          <a:xfrm>
            <a:off x="557546" y="1483624"/>
            <a:ext cx="6133498"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BUZZER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802023" y="1708730"/>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5.2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557546" y="3009900"/>
            <a:ext cx="4112182"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1</a:t>
            </a:r>
            <a:r>
              <a:rPr lang="vi-VN" sz="3400" b="1" smtClean="0">
                <a:solidFill>
                  <a:srgbClr val="000099"/>
                </a:solidFill>
                <a:latin typeface="Courier New" panose="02070309020205020404" pitchFamily="49" charset="0"/>
                <a:cs typeface="Courier New" panose="02070309020205020404" pitchFamily="49" charset="0"/>
              </a:rPr>
              <a:t>. </a:t>
            </a:r>
            <a:r>
              <a:rPr lang="vi-VN" sz="3400" b="1">
                <a:solidFill>
                  <a:srgbClr val="000099"/>
                </a:solidFill>
                <a:latin typeface="Courier New" panose="02070309020205020404" pitchFamily="49" charset="0"/>
                <a:cs typeface="Courier New" panose="02070309020205020404" pitchFamily="49" charset="0"/>
              </a:rPr>
              <a:t>buzzer_on</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3" name="Rectangle 22"/>
          <p:cNvSpPr/>
          <p:nvPr/>
        </p:nvSpPr>
        <p:spPr>
          <a:xfrm>
            <a:off x="557546" y="4726734"/>
            <a:ext cx="4747425"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buzzer_</a:t>
            </a:r>
            <a:r>
              <a:rPr lang="en-US" sz="3400" b="1" smtClean="0">
                <a:solidFill>
                  <a:srgbClr val="000099"/>
                </a:solidFill>
                <a:latin typeface="Courier New" panose="02070309020205020404" pitchFamily="49" charset="0"/>
                <a:cs typeface="Courier New" panose="02070309020205020404" pitchFamily="49" charset="0"/>
              </a:rPr>
              <a:t>off</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5" name="Rectangle 34"/>
          <p:cNvSpPr/>
          <p:nvPr/>
        </p:nvSpPr>
        <p:spPr>
          <a:xfrm>
            <a:off x="552408" y="6559419"/>
            <a:ext cx="5843254"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buzzer_</a:t>
            </a:r>
            <a:r>
              <a:rPr lang="en-US" sz="3400" b="1" smtClean="0">
                <a:solidFill>
                  <a:srgbClr val="000099"/>
                </a:solidFill>
                <a:latin typeface="Courier New" panose="02070309020205020404" pitchFamily="49" charset="0"/>
                <a:cs typeface="Courier New" panose="02070309020205020404" pitchFamily="49" charset="0"/>
              </a:rPr>
              <a:t>on_off</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dl</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6" name="Rectangle 5"/>
          <p:cNvSpPr/>
          <p:nvPr/>
        </p:nvSpPr>
        <p:spPr>
          <a:xfrm>
            <a:off x="11201400" y="2031895"/>
            <a:ext cx="9144000" cy="3539430"/>
          </a:xfrm>
          <a:prstGeom prst="rect">
            <a:avLst/>
          </a:prstGeom>
        </p:spPr>
        <p:txBody>
          <a:bodyPr>
            <a:spAutoFit/>
          </a:bodyPr>
          <a:lstStyle/>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buzzer_on_off(usi16 dl)</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buzzer=1;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xuat_buzzer_relay();</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buzzer=0;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xuat_buzzer_relay();</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
        <p:nvSpPr>
          <p:cNvPr id="36" name="Rectangle 35"/>
          <p:cNvSpPr/>
          <p:nvPr/>
        </p:nvSpPr>
        <p:spPr>
          <a:xfrm>
            <a:off x="465826" y="3808840"/>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Làm cho Buzzer kêu mãi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7" name="Rectangle 36"/>
          <p:cNvSpPr/>
          <p:nvPr/>
        </p:nvSpPr>
        <p:spPr>
          <a:xfrm>
            <a:off x="465826" y="5635465"/>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Làm cho Buzzer ngừng kêu.</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8" name="Rectangle 37"/>
          <p:cNvSpPr/>
          <p:nvPr/>
        </p:nvSpPr>
        <p:spPr>
          <a:xfrm>
            <a:off x="465826" y="7379443"/>
            <a:ext cx="17607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Tạo tiếng “bíp” kéo dài khoảng thời gian dl.</a:t>
            </a:r>
          </a:p>
        </p:txBody>
      </p:sp>
      <p:pic>
        <p:nvPicPr>
          <p:cNvPr id="8" name="Picture 7"/>
          <p:cNvPicPr>
            <a:picLocks noChangeAspect="1"/>
          </p:cNvPicPr>
          <p:nvPr/>
        </p:nvPicPr>
        <p:blipFill>
          <a:blip r:embed="rId3"/>
          <a:stretch>
            <a:fillRect/>
          </a:stretch>
        </p:blipFill>
        <p:spPr>
          <a:xfrm>
            <a:off x="13944600" y="5342287"/>
            <a:ext cx="3817951" cy="4717189"/>
          </a:xfrm>
          <a:prstGeom prst="rect">
            <a:avLst/>
          </a:prstGeom>
        </p:spPr>
      </p:pic>
    </p:spTree>
    <p:extLst>
      <p:ext uri="{BB962C8B-B14F-4D97-AF65-F5344CB8AC3E}">
        <p14:creationId xmlns:p14="http://schemas.microsoft.com/office/powerpoint/2010/main" val="7994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barn(inVertical)">
                                      <p:cBhvr>
                                        <p:cTn id="38" dur="500"/>
                                        <p:tgtEl>
                                          <p:spTgt spid="35">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circle(in)">
                                      <p:cBhvr>
                                        <p:cTn id="43" dur="20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ppt_x"/>
                                          </p:val>
                                        </p:tav>
                                        <p:tav tm="100000">
                                          <p:val>
                                            <p:strVal val="#ppt_x"/>
                                          </p:val>
                                        </p:tav>
                                      </p:tavLst>
                                    </p:anim>
                                    <p:anim calcmode="lin" valueType="num">
                                      <p:cBhvr additive="base">
                                        <p:cTn id="4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6" grpId="0"/>
      <p:bldP spid="36"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46144" y="1396815"/>
            <a:ext cx="5292656" cy="7848302"/>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6.1: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đếm sản phẩm hiển thị trên 4 led 7 đoạn dùng counter T0, giới hạn đếm từ 0 đến 50. Khi bằng 50 thì quay về 0. </a:t>
            </a:r>
            <a:r>
              <a:rPr lang="vi-VN" sz="3600" u="sng">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Chỉ cập nhật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khi kết đếm khác với kết quả đang hiển thị. Buzzer kêu bip khi kết thúc 1 chu kỳ đếm. Giới hạn 50 hiển thị ở 2 led 0, 1. Giá trị đếm T0 hiển thị ở 2 led 2, 3. Có xóa vô nghĩa.</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6553200" y="1575281"/>
            <a:ext cx="11049000" cy="6986528"/>
          </a:xfrm>
          <a:prstGeom prst="rect">
            <a:avLst/>
          </a:prstGeom>
        </p:spPr>
        <p:txBody>
          <a:bodyPr wrap="square">
            <a:spAutoFit/>
          </a:bodyPr>
          <a:lstStyle/>
          <a:p>
            <a:r>
              <a:rPr lang="en-US" sz="28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endPar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 sp, old_sp, g_han;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hienthi_4led7doan()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(sp, 3, 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(g_han, 1, 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xuat_4led_7doan_4so ();</a:t>
            </a:r>
          </a:p>
          <a:p>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setup_timer_0(t0_ext_l_to_h|t0_div_1);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g_han=50;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p:txBody>
      </p:sp>
    </p:spTree>
    <p:extLst>
      <p:ext uri="{BB962C8B-B14F-4D97-AF65-F5344CB8AC3E}">
        <p14:creationId xmlns:p14="http://schemas.microsoft.com/office/powerpoint/2010/main" val="121574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barn(inVertical)">
                                      <p:cBhvr>
                                        <p:cTn id="33" dur="500"/>
                                        <p:tgtEl>
                                          <p:spTgt spid="3">
                                            <p:txEl>
                                              <p:pRg st="7" end="7"/>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arn(inVertical)">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1000"/>
                                        <p:tgtEl>
                                          <p:spTgt spid="3">
                                            <p:txEl>
                                              <p:pRg st="9" end="9"/>
                                            </p:txEl>
                                          </p:spTgt>
                                        </p:tgtEl>
                                      </p:cBhvr>
                                    </p:animEffect>
                                    <p:anim calcmode="lin" valueType="num">
                                      <p:cBhvr>
                                        <p:cTn id="4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1000"/>
                                        <p:tgtEl>
                                          <p:spTgt spid="3">
                                            <p:txEl>
                                              <p:pRg st="10" end="10"/>
                                            </p:txEl>
                                          </p:spTgt>
                                        </p:tgtEl>
                                      </p:cBhvr>
                                    </p:animEffect>
                                    <p:anim calcmode="lin" valueType="num">
                                      <p:cBhvr>
                                        <p:cTn id="4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1000"/>
                                        <p:tgtEl>
                                          <p:spTgt spid="3">
                                            <p:txEl>
                                              <p:pRg st="11" end="11"/>
                                            </p:txEl>
                                          </p:spTgt>
                                        </p:tgtEl>
                                      </p:cBhvr>
                                    </p:animEffect>
                                    <p:anim calcmode="lin" valueType="num">
                                      <p:cBhvr>
                                        <p:cTn id="5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1000"/>
                                        <p:tgtEl>
                                          <p:spTgt spid="3">
                                            <p:txEl>
                                              <p:pRg st="12" end="12"/>
                                            </p:txEl>
                                          </p:spTgt>
                                        </p:tgtEl>
                                      </p:cBhvr>
                                    </p:animEffect>
                                    <p:anim calcmode="lin" valueType="num">
                                      <p:cBhvr>
                                        <p:cTn id="57"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Effect transition="in" filter="fade">
                                      <p:cBhvr>
                                        <p:cTn id="61" dur="1000"/>
                                        <p:tgtEl>
                                          <p:spTgt spid="3">
                                            <p:txEl>
                                              <p:pRg st="13" end="13"/>
                                            </p:txEl>
                                          </p:spTgt>
                                        </p:tgtEl>
                                      </p:cBhvr>
                                    </p:animEffect>
                                    <p:anim calcmode="lin" valueType="num">
                                      <p:cBhvr>
                                        <p:cTn id="6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
                                            <p:txEl>
                                              <p:pRg st="14" end="14"/>
                                            </p:txEl>
                                          </p:spTgt>
                                        </p:tgtEl>
                                        <p:attrNameLst>
                                          <p:attrName>style.visibility</p:attrName>
                                        </p:attrNameLst>
                                      </p:cBhvr>
                                      <p:to>
                                        <p:strVal val="visible"/>
                                      </p:to>
                                    </p:set>
                                    <p:animEffect transition="in" filter="fade">
                                      <p:cBhvr>
                                        <p:cTn id="66" dur="1000"/>
                                        <p:tgtEl>
                                          <p:spTgt spid="3">
                                            <p:txEl>
                                              <p:pRg st="14" end="14"/>
                                            </p:txEl>
                                          </p:spTgt>
                                        </p:tgtEl>
                                      </p:cBhvr>
                                    </p:animEffect>
                                    <p:anim calcmode="lin" valueType="num">
                                      <p:cBhvr>
                                        <p:cTn id="6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Effect transition="in" filter="fade">
                                      <p:cBhvr>
                                        <p:cTn id="71" dur="1000"/>
                                        <p:tgtEl>
                                          <p:spTgt spid="3">
                                            <p:txEl>
                                              <p:pRg st="15" end="15"/>
                                            </p:txEl>
                                          </p:spTgt>
                                        </p:tgtEl>
                                      </p:cBhvr>
                                    </p:animEffect>
                                    <p:anim calcmode="lin" valueType="num">
                                      <p:cBhvr>
                                        <p:cTn id="7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46144" y="1396815"/>
            <a:ext cx="5292656" cy="7848302"/>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6.1: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Chương trình đếm sản phẩm hiển thị trên 4 led 7 đoạn dùng counter T0, giới hạn đếm từ 0 đến 50. Khi bằng 50 thì quay về 0. </a:t>
            </a:r>
            <a:r>
              <a:rPr lang="vi-VN" sz="3600" u="sng">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Chỉ cập nhật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khi kết đếm khác với kết quả đang hiển thị. Buzzer kêu bip khi kết thúc 1 chu kỳ đếm. Giới hạn 50 hiển thị ở 2 led 0, 1. Giá trị đếm T0 hiển thị ở 2 led 2, 3. Có xóa vô nghĩa.</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5" name="Rectangle 14"/>
          <p:cNvSpPr/>
          <p:nvPr/>
        </p:nvSpPr>
        <p:spPr>
          <a:xfrm>
            <a:off x="6543478" y="1740755"/>
            <a:ext cx="11049000" cy="6986528"/>
          </a:xfrm>
          <a:prstGeom prst="rect">
            <a:avLst/>
          </a:prstGeom>
        </p:spPr>
        <p:txBody>
          <a:bodyPr wrap="square">
            <a:spAutoFit/>
          </a:bodyPr>
          <a:lstStyle/>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while(true)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 get_timer0();</a:t>
            </a:r>
          </a:p>
          <a:p>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if(sp != old_sp)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old_sp=sp;</a:t>
            </a:r>
          </a:p>
          <a:p>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if(sp </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&gt;= g_han)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buzzer_on_off(500);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456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1000"/>
                                        <p:tgtEl>
                                          <p:spTgt spid="15">
                                            <p:txEl>
                                              <p:pRg st="0" end="0"/>
                                            </p:txEl>
                                          </p:spTgt>
                                        </p:tgtEl>
                                      </p:cBhvr>
                                    </p:animEffect>
                                    <p:anim calcmode="lin" valueType="num">
                                      <p:cBhvr>
                                        <p:cTn id="1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1000"/>
                                        <p:tgtEl>
                                          <p:spTgt spid="15">
                                            <p:txEl>
                                              <p:pRg st="1" end="1"/>
                                            </p:txEl>
                                          </p:spTgt>
                                        </p:tgtEl>
                                      </p:cBhvr>
                                    </p:animEffect>
                                    <p:anim calcmode="lin" valueType="num">
                                      <p:cBhvr>
                                        <p:cTn id="18"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xEl>
                                              <p:pRg st="15" end="15"/>
                                            </p:txEl>
                                          </p:spTgt>
                                        </p:tgtEl>
                                        <p:attrNameLst>
                                          <p:attrName>style.visibility</p:attrName>
                                        </p:attrNameLst>
                                      </p:cBhvr>
                                      <p:to>
                                        <p:strVal val="visible"/>
                                      </p:to>
                                    </p:set>
                                    <p:animEffect transition="in" filter="fade">
                                      <p:cBhvr>
                                        <p:cTn id="22" dur="1000"/>
                                        <p:tgtEl>
                                          <p:spTgt spid="15">
                                            <p:txEl>
                                              <p:pRg st="15" end="15"/>
                                            </p:txEl>
                                          </p:spTgt>
                                        </p:tgtEl>
                                      </p:cBhvr>
                                    </p:animEffect>
                                    <p:anim calcmode="lin" valueType="num">
                                      <p:cBhvr>
                                        <p:cTn id="23" dur="1000" fill="hold"/>
                                        <p:tgtEl>
                                          <p:spTgt spid="15">
                                            <p:txEl>
                                              <p:pRg st="15" end="15"/>
                                            </p:txEl>
                                          </p:spTgt>
                                        </p:tgtEl>
                                        <p:attrNameLst>
                                          <p:attrName>ppt_x</p:attrName>
                                        </p:attrNameLst>
                                      </p:cBhvr>
                                      <p:tavLst>
                                        <p:tav tm="0">
                                          <p:val>
                                            <p:strVal val="#ppt_x"/>
                                          </p:val>
                                        </p:tav>
                                        <p:tav tm="100000">
                                          <p:val>
                                            <p:strVal val="#ppt_x"/>
                                          </p:val>
                                        </p:tav>
                                      </p:tavLst>
                                    </p:anim>
                                    <p:anim calcmode="lin" valueType="num">
                                      <p:cBhvr>
                                        <p:cTn id="24" dur="1000" fill="hold"/>
                                        <p:tgtEl>
                                          <p:spTgt spid="15">
                                            <p:txEl>
                                              <p:pRg st="15" end="1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xEl>
                                              <p:pRg st="14" end="14"/>
                                            </p:txEl>
                                          </p:spTgt>
                                        </p:tgtEl>
                                        <p:attrNameLst>
                                          <p:attrName>style.visibility</p:attrName>
                                        </p:attrNameLst>
                                      </p:cBhvr>
                                      <p:to>
                                        <p:strVal val="visible"/>
                                      </p:to>
                                    </p:set>
                                    <p:animEffect transition="in" filter="fade">
                                      <p:cBhvr>
                                        <p:cTn id="27" dur="1000"/>
                                        <p:tgtEl>
                                          <p:spTgt spid="15">
                                            <p:txEl>
                                              <p:pRg st="14" end="14"/>
                                            </p:txEl>
                                          </p:spTgt>
                                        </p:tgtEl>
                                      </p:cBhvr>
                                    </p:animEffect>
                                    <p:anim calcmode="lin" valueType="num">
                                      <p:cBhvr>
                                        <p:cTn id="28" dur="1000" fill="hold"/>
                                        <p:tgtEl>
                                          <p:spTgt spid="15">
                                            <p:txEl>
                                              <p:pRg st="14" end="14"/>
                                            </p:txEl>
                                          </p:spTgt>
                                        </p:tgtEl>
                                        <p:attrNameLst>
                                          <p:attrName>ppt_x</p:attrName>
                                        </p:attrNameLst>
                                      </p:cBhvr>
                                      <p:tavLst>
                                        <p:tav tm="0">
                                          <p:val>
                                            <p:strVal val="#ppt_x"/>
                                          </p:val>
                                        </p:tav>
                                        <p:tav tm="100000">
                                          <p:val>
                                            <p:strVal val="#ppt_x"/>
                                          </p:val>
                                        </p:tav>
                                      </p:tavLst>
                                    </p:anim>
                                    <p:anim calcmode="lin" valueType="num">
                                      <p:cBhvr>
                                        <p:cTn id="29" dur="1000" fill="hold"/>
                                        <p:tgtEl>
                                          <p:spTgt spid="1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34" dur="500"/>
                                        <p:tgtEl>
                                          <p:spTgt spid="1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xEl>
                                              <p:pRg st="4" end="4"/>
                                            </p:txEl>
                                          </p:spTgt>
                                        </p:tgtEl>
                                        <p:attrNameLst>
                                          <p:attrName>style.visibility</p:attrName>
                                        </p:attrNameLst>
                                      </p:cBhvr>
                                      <p:to>
                                        <p:strVal val="visible"/>
                                      </p:to>
                                    </p:set>
                                    <p:animEffect transition="in" filter="wipe(down)">
                                      <p:cBhvr>
                                        <p:cTn id="39" dur="500"/>
                                        <p:tgtEl>
                                          <p:spTgt spid="15">
                                            <p:txEl>
                                              <p:pRg st="4" end="4"/>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animEffect transition="in" filter="wipe(down)">
                                      <p:cBhvr>
                                        <p:cTn id="42" dur="500"/>
                                        <p:tgtEl>
                                          <p:spTgt spid="15">
                                            <p:txEl>
                                              <p:pRg st="5" end="5"/>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5">
                                            <p:txEl>
                                              <p:pRg st="13" end="13"/>
                                            </p:txEl>
                                          </p:spTgt>
                                        </p:tgtEl>
                                        <p:attrNameLst>
                                          <p:attrName>style.visibility</p:attrName>
                                        </p:attrNameLst>
                                      </p:cBhvr>
                                      <p:to>
                                        <p:strVal val="visible"/>
                                      </p:to>
                                    </p:set>
                                    <p:animEffect transition="in" filter="wipe(down)">
                                      <p:cBhvr>
                                        <p:cTn id="45" dur="500"/>
                                        <p:tgtEl>
                                          <p:spTgt spid="15">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5">
                                            <p:txEl>
                                              <p:pRg st="6" end="6"/>
                                            </p:txEl>
                                          </p:spTgt>
                                        </p:tgtEl>
                                        <p:attrNameLst>
                                          <p:attrName>style.visibility</p:attrName>
                                        </p:attrNameLst>
                                      </p:cBhvr>
                                      <p:to>
                                        <p:strVal val="visible"/>
                                      </p:to>
                                    </p:set>
                                    <p:animEffect transition="in" filter="barn(inVertical)">
                                      <p:cBhvr>
                                        <p:cTn id="50" dur="500"/>
                                        <p:tgtEl>
                                          <p:spTgt spid="15">
                                            <p:txEl>
                                              <p:pRg st="6" end="6"/>
                                            </p:txEl>
                                          </p:spTgt>
                                        </p:tgtEl>
                                      </p:cBhvr>
                                    </p:animEffect>
                                  </p:childTnLst>
                                </p:cTn>
                              </p:par>
                              <p:par>
                                <p:cTn id="51" presetID="16" presetClass="entr" presetSubtype="21" fill="hold" nodeType="withEffect">
                                  <p:stCondLst>
                                    <p:cond delay="0"/>
                                  </p:stCondLst>
                                  <p:childTnLst>
                                    <p:set>
                                      <p:cBhvr>
                                        <p:cTn id="52" dur="1" fill="hold">
                                          <p:stCondLst>
                                            <p:cond delay="0"/>
                                          </p:stCondLst>
                                        </p:cTn>
                                        <p:tgtEl>
                                          <p:spTgt spid="15">
                                            <p:txEl>
                                              <p:pRg st="7" end="7"/>
                                            </p:txEl>
                                          </p:spTgt>
                                        </p:tgtEl>
                                        <p:attrNameLst>
                                          <p:attrName>style.visibility</p:attrName>
                                        </p:attrNameLst>
                                      </p:cBhvr>
                                      <p:to>
                                        <p:strVal val="visible"/>
                                      </p:to>
                                    </p:set>
                                    <p:animEffect transition="in" filter="barn(inVertical)">
                                      <p:cBhvr>
                                        <p:cTn id="53" dur="500"/>
                                        <p:tgtEl>
                                          <p:spTgt spid="15">
                                            <p:txEl>
                                              <p:pRg st="7" end="7"/>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15">
                                            <p:txEl>
                                              <p:pRg st="8" end="8"/>
                                            </p:txEl>
                                          </p:spTgt>
                                        </p:tgtEl>
                                        <p:attrNameLst>
                                          <p:attrName>style.visibility</p:attrName>
                                        </p:attrNameLst>
                                      </p:cBhvr>
                                      <p:to>
                                        <p:strVal val="visible"/>
                                      </p:to>
                                    </p:set>
                                    <p:animEffect transition="in" filter="barn(inVertical)">
                                      <p:cBhvr>
                                        <p:cTn id="56" dur="500"/>
                                        <p:tgtEl>
                                          <p:spTgt spid="15">
                                            <p:txEl>
                                              <p:pRg st="8" end="8"/>
                                            </p:txEl>
                                          </p:spTgt>
                                        </p:tgtEl>
                                      </p:cBhvr>
                                    </p:animEffect>
                                  </p:childTnLst>
                                </p:cTn>
                              </p:par>
                              <p:par>
                                <p:cTn id="57" presetID="16" presetClass="entr" presetSubtype="21" fill="hold" nodeType="withEffect">
                                  <p:stCondLst>
                                    <p:cond delay="0"/>
                                  </p:stCondLst>
                                  <p:childTnLst>
                                    <p:set>
                                      <p:cBhvr>
                                        <p:cTn id="58" dur="1" fill="hold">
                                          <p:stCondLst>
                                            <p:cond delay="0"/>
                                          </p:stCondLst>
                                        </p:cTn>
                                        <p:tgtEl>
                                          <p:spTgt spid="15">
                                            <p:txEl>
                                              <p:pRg st="9" end="9"/>
                                            </p:txEl>
                                          </p:spTgt>
                                        </p:tgtEl>
                                        <p:attrNameLst>
                                          <p:attrName>style.visibility</p:attrName>
                                        </p:attrNameLst>
                                      </p:cBhvr>
                                      <p:to>
                                        <p:strVal val="visible"/>
                                      </p:to>
                                    </p:set>
                                    <p:animEffect transition="in" filter="barn(inVertical)">
                                      <p:cBhvr>
                                        <p:cTn id="59" dur="500"/>
                                        <p:tgtEl>
                                          <p:spTgt spid="15">
                                            <p:txEl>
                                              <p:pRg st="9" end="9"/>
                                            </p:txEl>
                                          </p:spTgt>
                                        </p:tgtEl>
                                      </p:cBhvr>
                                    </p:animEffect>
                                  </p:childTnLst>
                                </p:cTn>
                              </p:par>
                              <p:par>
                                <p:cTn id="60" presetID="16" presetClass="entr" presetSubtype="21" fill="hold" nodeType="withEffect">
                                  <p:stCondLst>
                                    <p:cond delay="0"/>
                                  </p:stCondLst>
                                  <p:childTnLst>
                                    <p:set>
                                      <p:cBhvr>
                                        <p:cTn id="61" dur="1" fill="hold">
                                          <p:stCondLst>
                                            <p:cond delay="0"/>
                                          </p:stCondLst>
                                        </p:cTn>
                                        <p:tgtEl>
                                          <p:spTgt spid="15">
                                            <p:txEl>
                                              <p:pRg st="10" end="10"/>
                                            </p:txEl>
                                          </p:spTgt>
                                        </p:tgtEl>
                                        <p:attrNameLst>
                                          <p:attrName>style.visibility</p:attrName>
                                        </p:attrNameLst>
                                      </p:cBhvr>
                                      <p:to>
                                        <p:strVal val="visible"/>
                                      </p:to>
                                    </p:set>
                                    <p:animEffect transition="in" filter="barn(inVertical)">
                                      <p:cBhvr>
                                        <p:cTn id="62" dur="500"/>
                                        <p:tgtEl>
                                          <p:spTgt spid="15">
                                            <p:txEl>
                                              <p:pRg st="10" end="10"/>
                                            </p:txEl>
                                          </p:spTgt>
                                        </p:tgtEl>
                                      </p:cBhvr>
                                    </p:animEffect>
                                  </p:childTnLst>
                                </p:cTn>
                              </p:par>
                              <p:par>
                                <p:cTn id="63" presetID="16" presetClass="entr" presetSubtype="21" fill="hold" nodeType="withEffect">
                                  <p:stCondLst>
                                    <p:cond delay="0"/>
                                  </p:stCondLst>
                                  <p:childTnLst>
                                    <p:set>
                                      <p:cBhvr>
                                        <p:cTn id="64" dur="1" fill="hold">
                                          <p:stCondLst>
                                            <p:cond delay="0"/>
                                          </p:stCondLst>
                                        </p:cTn>
                                        <p:tgtEl>
                                          <p:spTgt spid="15">
                                            <p:txEl>
                                              <p:pRg st="11" end="11"/>
                                            </p:txEl>
                                          </p:spTgt>
                                        </p:tgtEl>
                                        <p:attrNameLst>
                                          <p:attrName>style.visibility</p:attrName>
                                        </p:attrNameLst>
                                      </p:cBhvr>
                                      <p:to>
                                        <p:strVal val="visible"/>
                                      </p:to>
                                    </p:set>
                                    <p:animEffect transition="in" filter="barn(inVertical)">
                                      <p:cBhvr>
                                        <p:cTn id="65" dur="500"/>
                                        <p:tgtEl>
                                          <p:spTgt spid="15">
                                            <p:txEl>
                                              <p:pRg st="11" end="11"/>
                                            </p:txEl>
                                          </p:spTgt>
                                        </p:tgtEl>
                                      </p:cBhvr>
                                    </p:animEffect>
                                  </p:childTnLst>
                                </p:cTn>
                              </p:par>
                              <p:par>
                                <p:cTn id="66" presetID="16" presetClass="entr" presetSubtype="21" fill="hold" nodeType="withEffect">
                                  <p:stCondLst>
                                    <p:cond delay="0"/>
                                  </p:stCondLst>
                                  <p:childTnLst>
                                    <p:set>
                                      <p:cBhvr>
                                        <p:cTn id="67" dur="1" fill="hold">
                                          <p:stCondLst>
                                            <p:cond delay="0"/>
                                          </p:stCondLst>
                                        </p:cTn>
                                        <p:tgtEl>
                                          <p:spTgt spid="15">
                                            <p:txEl>
                                              <p:pRg st="12" end="12"/>
                                            </p:txEl>
                                          </p:spTgt>
                                        </p:tgtEl>
                                        <p:attrNameLst>
                                          <p:attrName>style.visibility</p:attrName>
                                        </p:attrNameLst>
                                      </p:cBhvr>
                                      <p:to>
                                        <p:strVal val="visible"/>
                                      </p:to>
                                    </p:set>
                                    <p:animEffect transition="in" filter="barn(inVertical)">
                                      <p:cBhvr>
                                        <p:cTn id="68"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46144" y="1697080"/>
            <a:ext cx="4225856" cy="5632311"/>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6.2: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Giống bài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6.1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nhưng có thêm 2 nút nhấn điều khiển Run, Stop.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Mặc định hoặc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Stop thì counter ngừng đếm, có xung cũng không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đếm. Khi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Run thì cho phép đếm khi có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xung.</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4" name="Rectangle 13"/>
          <p:cNvSpPr/>
          <p:nvPr/>
        </p:nvSpPr>
        <p:spPr>
          <a:xfrm>
            <a:off x="5476678" y="1053185"/>
            <a:ext cx="11049000" cy="10433625"/>
          </a:xfrm>
          <a:prstGeom prst="rect">
            <a:avLst/>
          </a:prstGeom>
        </p:spPr>
        <p:txBody>
          <a:bodyPr wrap="square">
            <a:spAutoFit/>
          </a:bodyPr>
          <a:lstStyle/>
          <a:p>
            <a:r>
              <a:rPr lang="en-US" sz="28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int1 status;</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 sp, old_sp, g_han; </a:t>
            </a:r>
          </a:p>
          <a:p>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hienthi_4led7doan()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(sp, 3, 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(g_han, 1, 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xuat_4led_7doan_4so ();</a:t>
            </a:r>
          </a:p>
          <a:p>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void dem_sp()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 get_timer0();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if(sp != old_sp)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old_sp=sp;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if(sp &gt;= g_han)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buzzer_on_off(500);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79111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1000"/>
                                        <p:tgtEl>
                                          <p:spTgt spid="14">
                                            <p:txEl>
                                              <p:pRg st="0" end="0"/>
                                            </p:txEl>
                                          </p:spTgt>
                                        </p:tgtEl>
                                      </p:cBhvr>
                                    </p:animEffect>
                                    <p:anim calcmode="lin" valueType="num">
                                      <p:cBhvr>
                                        <p:cTn id="1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down)">
                                      <p:cBhvr>
                                        <p:cTn id="19" dur="500"/>
                                        <p:tgtEl>
                                          <p:spTgt spid="14">
                                            <p:txEl>
                                              <p:pRg st="1" end="1"/>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ipe(down)">
                                      <p:cBhvr>
                                        <p:cTn id="22" dur="500"/>
                                        <p:tgtEl>
                                          <p:spTgt spid="14">
                                            <p:txEl>
                                              <p:pRg st="2" end="2"/>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wipe(down)">
                                      <p:cBhvr>
                                        <p:cTn id="25" dur="500"/>
                                        <p:tgtEl>
                                          <p:spTgt spid="14">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5" end="5"/>
                                            </p:txEl>
                                          </p:spTgt>
                                        </p:tgtEl>
                                        <p:attrNameLst>
                                          <p:attrName>style.visibility</p:attrName>
                                        </p:attrNameLst>
                                      </p:cBhvr>
                                      <p:to>
                                        <p:strVal val="visible"/>
                                      </p:to>
                                    </p:set>
                                    <p:animEffect transition="in" filter="wipe(down)">
                                      <p:cBhvr>
                                        <p:cTn id="28" dur="500"/>
                                        <p:tgtEl>
                                          <p:spTgt spid="14">
                                            <p:txEl>
                                              <p:pRg st="5" end="5"/>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Effect transition="in" filter="wipe(down)">
                                      <p:cBhvr>
                                        <p:cTn id="31" dur="500"/>
                                        <p:tgtEl>
                                          <p:spTgt spid="14">
                                            <p:txEl>
                                              <p:pRg st="6" end="6"/>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4">
                                            <p:txEl>
                                              <p:pRg st="7" end="7"/>
                                            </p:txEl>
                                          </p:spTgt>
                                        </p:tgtEl>
                                        <p:attrNameLst>
                                          <p:attrName>style.visibility</p:attrName>
                                        </p:attrNameLst>
                                      </p:cBhvr>
                                      <p:to>
                                        <p:strVal val="visible"/>
                                      </p:to>
                                    </p:set>
                                    <p:animEffect transition="in" filter="wipe(down)">
                                      <p:cBhvr>
                                        <p:cTn id="34" dur="500"/>
                                        <p:tgtEl>
                                          <p:spTgt spid="14">
                                            <p:txEl>
                                              <p:pRg st="7" end="7"/>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down)">
                                      <p:cBhvr>
                                        <p:cTn id="37" dur="500"/>
                                        <p:tgtEl>
                                          <p:spTgt spid="14">
                                            <p:txEl>
                                              <p:pRg st="8" end="8"/>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down)">
                                      <p:cBhvr>
                                        <p:cTn id="40" dur="500"/>
                                        <p:tgtEl>
                                          <p:spTgt spid="1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4">
                                            <p:txEl>
                                              <p:pRg st="10" end="10"/>
                                            </p:txEl>
                                          </p:spTgt>
                                        </p:tgtEl>
                                        <p:attrNameLst>
                                          <p:attrName>style.visibility</p:attrName>
                                        </p:attrNameLst>
                                      </p:cBhvr>
                                      <p:to>
                                        <p:strVal val="visible"/>
                                      </p:to>
                                    </p:set>
                                    <p:animEffect transition="in" filter="wipe(down)">
                                      <p:cBhvr>
                                        <p:cTn id="45" dur="500"/>
                                        <p:tgtEl>
                                          <p:spTgt spid="14">
                                            <p:txEl>
                                              <p:pRg st="10" end="10"/>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14">
                                            <p:txEl>
                                              <p:pRg st="11" end="11"/>
                                            </p:txEl>
                                          </p:spTgt>
                                        </p:tgtEl>
                                        <p:attrNameLst>
                                          <p:attrName>style.visibility</p:attrName>
                                        </p:attrNameLst>
                                      </p:cBhvr>
                                      <p:to>
                                        <p:strVal val="visible"/>
                                      </p:to>
                                    </p:set>
                                    <p:animEffect transition="in" filter="wipe(down)">
                                      <p:cBhvr>
                                        <p:cTn id="48" dur="500"/>
                                        <p:tgtEl>
                                          <p:spTgt spid="14">
                                            <p:txEl>
                                              <p:pRg st="11" end="11"/>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14">
                                            <p:txEl>
                                              <p:pRg st="12" end="12"/>
                                            </p:txEl>
                                          </p:spTgt>
                                        </p:tgtEl>
                                        <p:attrNameLst>
                                          <p:attrName>style.visibility</p:attrName>
                                        </p:attrNameLst>
                                      </p:cBhvr>
                                      <p:to>
                                        <p:strVal val="visible"/>
                                      </p:to>
                                    </p:set>
                                    <p:animEffect transition="in" filter="wipe(down)">
                                      <p:cBhvr>
                                        <p:cTn id="51" dur="500"/>
                                        <p:tgtEl>
                                          <p:spTgt spid="14">
                                            <p:txEl>
                                              <p:pRg st="12" end="12"/>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14">
                                            <p:txEl>
                                              <p:pRg st="13" end="13"/>
                                            </p:txEl>
                                          </p:spTgt>
                                        </p:tgtEl>
                                        <p:attrNameLst>
                                          <p:attrName>style.visibility</p:attrName>
                                        </p:attrNameLst>
                                      </p:cBhvr>
                                      <p:to>
                                        <p:strVal val="visible"/>
                                      </p:to>
                                    </p:set>
                                    <p:animEffect transition="in" filter="wipe(down)">
                                      <p:cBhvr>
                                        <p:cTn id="54" dur="500"/>
                                        <p:tgtEl>
                                          <p:spTgt spid="14">
                                            <p:txEl>
                                              <p:pRg st="13" end="13"/>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14">
                                            <p:txEl>
                                              <p:pRg st="14" end="14"/>
                                            </p:txEl>
                                          </p:spTgt>
                                        </p:tgtEl>
                                        <p:attrNameLst>
                                          <p:attrName>style.visibility</p:attrName>
                                        </p:attrNameLst>
                                      </p:cBhvr>
                                      <p:to>
                                        <p:strVal val="visible"/>
                                      </p:to>
                                    </p:set>
                                    <p:animEffect transition="in" filter="wipe(down)">
                                      <p:cBhvr>
                                        <p:cTn id="57" dur="500"/>
                                        <p:tgtEl>
                                          <p:spTgt spid="14">
                                            <p:txEl>
                                              <p:pRg st="14" end="14"/>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14">
                                            <p:txEl>
                                              <p:pRg st="15" end="15"/>
                                            </p:txEl>
                                          </p:spTgt>
                                        </p:tgtEl>
                                        <p:attrNameLst>
                                          <p:attrName>style.visibility</p:attrName>
                                        </p:attrNameLst>
                                      </p:cBhvr>
                                      <p:to>
                                        <p:strVal val="visible"/>
                                      </p:to>
                                    </p:set>
                                    <p:animEffect transition="in" filter="wipe(down)">
                                      <p:cBhvr>
                                        <p:cTn id="60" dur="500"/>
                                        <p:tgtEl>
                                          <p:spTgt spid="14">
                                            <p:txEl>
                                              <p:pRg st="15" end="15"/>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xEl>
                                              <p:pRg st="16" end="16"/>
                                            </p:txEl>
                                          </p:spTgt>
                                        </p:tgtEl>
                                        <p:attrNameLst>
                                          <p:attrName>style.visibility</p:attrName>
                                        </p:attrNameLst>
                                      </p:cBhvr>
                                      <p:to>
                                        <p:strVal val="visible"/>
                                      </p:to>
                                    </p:set>
                                    <p:animEffect transition="in" filter="wipe(down)">
                                      <p:cBhvr>
                                        <p:cTn id="63" dur="500"/>
                                        <p:tgtEl>
                                          <p:spTgt spid="14">
                                            <p:txEl>
                                              <p:pRg st="16" end="16"/>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14">
                                            <p:txEl>
                                              <p:pRg st="17" end="17"/>
                                            </p:txEl>
                                          </p:spTgt>
                                        </p:tgtEl>
                                        <p:attrNameLst>
                                          <p:attrName>style.visibility</p:attrName>
                                        </p:attrNameLst>
                                      </p:cBhvr>
                                      <p:to>
                                        <p:strVal val="visible"/>
                                      </p:to>
                                    </p:set>
                                    <p:animEffect transition="in" filter="wipe(down)">
                                      <p:cBhvr>
                                        <p:cTn id="66" dur="500"/>
                                        <p:tgtEl>
                                          <p:spTgt spid="14">
                                            <p:txEl>
                                              <p:pRg st="17" end="17"/>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14">
                                            <p:txEl>
                                              <p:pRg st="18" end="18"/>
                                            </p:txEl>
                                          </p:spTgt>
                                        </p:tgtEl>
                                        <p:attrNameLst>
                                          <p:attrName>style.visibility</p:attrName>
                                        </p:attrNameLst>
                                      </p:cBhvr>
                                      <p:to>
                                        <p:strVal val="visible"/>
                                      </p:to>
                                    </p:set>
                                    <p:animEffect transition="in" filter="wipe(down)">
                                      <p:cBhvr>
                                        <p:cTn id="69" dur="500"/>
                                        <p:tgtEl>
                                          <p:spTgt spid="14">
                                            <p:txEl>
                                              <p:pRg st="18" end="18"/>
                                            </p:txEl>
                                          </p:spTgt>
                                        </p:tgtEl>
                                      </p:cBhvr>
                                    </p:animEffect>
                                  </p:childTnLst>
                                </p:cTn>
                              </p:par>
                              <p:par>
                                <p:cTn id="70" presetID="22" presetClass="entr" presetSubtype="4" fill="hold" nodeType="withEffect">
                                  <p:stCondLst>
                                    <p:cond delay="0"/>
                                  </p:stCondLst>
                                  <p:childTnLst>
                                    <p:set>
                                      <p:cBhvr>
                                        <p:cTn id="71" dur="1" fill="hold">
                                          <p:stCondLst>
                                            <p:cond delay="0"/>
                                          </p:stCondLst>
                                        </p:cTn>
                                        <p:tgtEl>
                                          <p:spTgt spid="14">
                                            <p:txEl>
                                              <p:pRg st="19" end="19"/>
                                            </p:txEl>
                                          </p:spTgt>
                                        </p:tgtEl>
                                        <p:attrNameLst>
                                          <p:attrName>style.visibility</p:attrName>
                                        </p:attrNameLst>
                                      </p:cBhvr>
                                      <p:to>
                                        <p:strVal val="visible"/>
                                      </p:to>
                                    </p:set>
                                    <p:animEffect transition="in" filter="wipe(down)">
                                      <p:cBhvr>
                                        <p:cTn id="72" dur="500"/>
                                        <p:tgtEl>
                                          <p:spTgt spid="14">
                                            <p:txEl>
                                              <p:pRg st="19" end="19"/>
                                            </p:txEl>
                                          </p:spTgt>
                                        </p:tgtEl>
                                      </p:cBhvr>
                                    </p:animEffect>
                                  </p:childTnLst>
                                </p:cTn>
                              </p:par>
                              <p:par>
                                <p:cTn id="73" presetID="22" presetClass="entr" presetSubtype="4" fill="hold" nodeType="withEffect">
                                  <p:stCondLst>
                                    <p:cond delay="0"/>
                                  </p:stCondLst>
                                  <p:childTnLst>
                                    <p:set>
                                      <p:cBhvr>
                                        <p:cTn id="74" dur="1" fill="hold">
                                          <p:stCondLst>
                                            <p:cond delay="0"/>
                                          </p:stCondLst>
                                        </p:cTn>
                                        <p:tgtEl>
                                          <p:spTgt spid="14">
                                            <p:txEl>
                                              <p:pRg st="20" end="20"/>
                                            </p:txEl>
                                          </p:spTgt>
                                        </p:tgtEl>
                                        <p:attrNameLst>
                                          <p:attrName>style.visibility</p:attrName>
                                        </p:attrNameLst>
                                      </p:cBhvr>
                                      <p:to>
                                        <p:strVal val="visible"/>
                                      </p:to>
                                    </p:set>
                                    <p:animEffect transition="in" filter="wipe(down)">
                                      <p:cBhvr>
                                        <p:cTn id="75" dur="500"/>
                                        <p:tgtEl>
                                          <p:spTgt spid="14">
                                            <p:txEl>
                                              <p:pRg st="20" end="20"/>
                                            </p:txEl>
                                          </p:spTgt>
                                        </p:tgtEl>
                                      </p:cBhvr>
                                    </p:animEffect>
                                  </p:childTnLst>
                                </p:cTn>
                              </p:par>
                              <p:par>
                                <p:cTn id="76" presetID="22" presetClass="entr" presetSubtype="4" fill="hold" nodeType="withEffect">
                                  <p:stCondLst>
                                    <p:cond delay="0"/>
                                  </p:stCondLst>
                                  <p:childTnLst>
                                    <p:set>
                                      <p:cBhvr>
                                        <p:cTn id="77" dur="1" fill="hold">
                                          <p:stCondLst>
                                            <p:cond delay="0"/>
                                          </p:stCondLst>
                                        </p:cTn>
                                        <p:tgtEl>
                                          <p:spTgt spid="14">
                                            <p:txEl>
                                              <p:pRg st="21" end="21"/>
                                            </p:txEl>
                                          </p:spTgt>
                                        </p:tgtEl>
                                        <p:attrNameLst>
                                          <p:attrName>style.visibility</p:attrName>
                                        </p:attrNameLst>
                                      </p:cBhvr>
                                      <p:to>
                                        <p:strVal val="visible"/>
                                      </p:to>
                                    </p:set>
                                    <p:animEffect transition="in" filter="wipe(down)">
                                      <p:cBhvr>
                                        <p:cTn id="78" dur="500"/>
                                        <p:tgtEl>
                                          <p:spTgt spid="14">
                                            <p:txEl>
                                              <p:pRg st="21" end="21"/>
                                            </p:txEl>
                                          </p:spTgt>
                                        </p:tgtEl>
                                      </p:cBhvr>
                                    </p:animEffect>
                                  </p:childTnLst>
                                </p:cTn>
                              </p:par>
                              <p:par>
                                <p:cTn id="79" presetID="22" presetClass="entr" presetSubtype="4" fill="hold" nodeType="withEffect">
                                  <p:stCondLst>
                                    <p:cond delay="0"/>
                                  </p:stCondLst>
                                  <p:childTnLst>
                                    <p:set>
                                      <p:cBhvr>
                                        <p:cTn id="80" dur="1" fill="hold">
                                          <p:stCondLst>
                                            <p:cond delay="0"/>
                                          </p:stCondLst>
                                        </p:cTn>
                                        <p:tgtEl>
                                          <p:spTgt spid="14">
                                            <p:txEl>
                                              <p:pRg st="22" end="22"/>
                                            </p:txEl>
                                          </p:spTgt>
                                        </p:tgtEl>
                                        <p:attrNameLst>
                                          <p:attrName>style.visibility</p:attrName>
                                        </p:attrNameLst>
                                      </p:cBhvr>
                                      <p:to>
                                        <p:strVal val="visible"/>
                                      </p:to>
                                    </p:set>
                                    <p:animEffect transition="in" filter="wipe(down)">
                                      <p:cBhvr>
                                        <p:cTn id="81" dur="500"/>
                                        <p:tgtEl>
                                          <p:spTgt spid="14">
                                            <p:txEl>
                                              <p:pRg st="22" end="22"/>
                                            </p:txEl>
                                          </p:spTgt>
                                        </p:tgtEl>
                                      </p:cBhvr>
                                    </p:animEffect>
                                  </p:childTnLst>
                                </p:cTn>
                              </p:par>
                              <p:par>
                                <p:cTn id="82" presetID="22" presetClass="entr" presetSubtype="4" fill="hold" nodeType="withEffect">
                                  <p:stCondLst>
                                    <p:cond delay="0"/>
                                  </p:stCondLst>
                                  <p:childTnLst>
                                    <p:set>
                                      <p:cBhvr>
                                        <p:cTn id="83" dur="1" fill="hold">
                                          <p:stCondLst>
                                            <p:cond delay="0"/>
                                          </p:stCondLst>
                                        </p:cTn>
                                        <p:tgtEl>
                                          <p:spTgt spid="14">
                                            <p:txEl>
                                              <p:pRg st="23" end="23"/>
                                            </p:txEl>
                                          </p:spTgt>
                                        </p:tgtEl>
                                        <p:attrNameLst>
                                          <p:attrName>style.visibility</p:attrName>
                                        </p:attrNameLst>
                                      </p:cBhvr>
                                      <p:to>
                                        <p:strVal val="visible"/>
                                      </p:to>
                                    </p:set>
                                    <p:animEffect transition="in" filter="wipe(down)">
                                      <p:cBhvr>
                                        <p:cTn id="84" dur="500"/>
                                        <p:tgtEl>
                                          <p:spTgt spid="1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92114" y="1874898"/>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75695" y="169785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4801" y="1946193"/>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THƯ VIỆN CHÍNH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1805" y="197915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 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611914" y="198164"/>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 MATRIX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575862" y="-166086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753600" y="117711"/>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309499" y="269389"/>
            <a:ext cx="11201127"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09499" y="27805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7315200" y="2257077"/>
            <a:ext cx="10820400" cy="615553"/>
          </a:xfrm>
          <a:prstGeom prst="rect">
            <a:avLst/>
          </a:prstGeom>
        </p:spPr>
        <p:txBody>
          <a:bodyPr wrap="square">
            <a:spAutoFit/>
          </a:bodyPr>
          <a:lstStyle/>
          <a:p>
            <a:pPr lvl="0">
              <a:defRPr/>
            </a:pPr>
            <a:r>
              <a:rPr lang="vi-VN" sz="3400" b="1">
                <a:solidFill>
                  <a:srgbClr val="FF0000"/>
                </a:solidFill>
                <a:latin typeface="Courier New" panose="02070309020205020404" pitchFamily="49" charset="0"/>
                <a:cs typeface="Courier New" panose="02070309020205020404" pitchFamily="49" charset="0"/>
              </a:rPr>
              <a:t>#include &lt;tv_kit_vdk_pic_all.c</a:t>
            </a:r>
            <a:r>
              <a:rPr lang="vi-VN" sz="3400">
                <a:solidFill>
                  <a:srgbClr val="FF0000"/>
                </a:solidFill>
                <a:latin typeface="Courier New" panose="02070309020205020404" pitchFamily="49" charset="0"/>
                <a:cs typeface="Courier New" panose="02070309020205020404" pitchFamily="49" charset="0"/>
              </a:rPr>
              <a:t>&gt;</a:t>
            </a:r>
            <a:endParaRPr kumimoji="0" lang="en-US" sz="3400" i="0" u="none" strike="noStrike" kern="1200" cap="none" spc="0" normalizeH="0" baseline="0" noProof="0" dirty="0">
              <a:ln>
                <a:noFill/>
              </a:ln>
              <a:solidFill>
                <a:srgbClr val="FF0000"/>
              </a:solidFill>
              <a:uLnTx/>
              <a:uFillTx/>
              <a:latin typeface="Courier New" panose="02070309020205020404" pitchFamily="49" charset="0"/>
              <a:cs typeface="Courier New" panose="02070309020205020404" pitchFamily="49" charset="0"/>
            </a:endParaRPr>
          </a:p>
        </p:txBody>
      </p:sp>
      <p:sp>
        <p:nvSpPr>
          <p:cNvPr id="8" name="Rectangle 7"/>
          <p:cNvSpPr/>
          <p:nvPr/>
        </p:nvSpPr>
        <p:spPr>
          <a:xfrm>
            <a:off x="792114" y="3752591"/>
            <a:ext cx="9144000" cy="5016758"/>
          </a:xfrm>
          <a:prstGeom prst="rect">
            <a:avLst/>
          </a:prstGeom>
        </p:spPr>
        <p:txBody>
          <a:bodyPr>
            <a:spAutoFit/>
          </a:bodyPr>
          <a:lstStyle/>
          <a:p>
            <a:r>
              <a:rPr lang="en-US" sz="3200" b="1">
                <a:solidFill>
                  <a:srgbClr val="660066"/>
                </a:solidFill>
                <a:latin typeface="Courier New" panose="02070309020205020404" pitchFamily="49" charset="0"/>
                <a:cs typeface="Courier New" panose="02070309020205020404" pitchFamily="49" charset="0"/>
              </a:rPr>
              <a:t>#include &lt;tv_01_4_nutnhan.c&gt;           </a:t>
            </a:r>
          </a:p>
          <a:p>
            <a:r>
              <a:rPr lang="en-US" sz="3200" b="1">
                <a:solidFill>
                  <a:srgbClr val="660066"/>
                </a:solidFill>
                <a:latin typeface="Courier New" panose="02070309020205020404" pitchFamily="49" charset="0"/>
                <a:cs typeface="Courier New" panose="02070309020205020404" pitchFamily="49" charset="0"/>
              </a:rPr>
              <a:t>#include &lt;tv_02_matran_phim4x4_138.c&gt;    </a:t>
            </a:r>
          </a:p>
          <a:p>
            <a:r>
              <a:rPr lang="en-US" sz="3200" b="1">
                <a:solidFill>
                  <a:srgbClr val="660066"/>
                </a:solidFill>
                <a:latin typeface="Courier New" panose="02070309020205020404" pitchFamily="49" charset="0"/>
                <a:cs typeface="Courier New" panose="02070309020205020404" pitchFamily="49" charset="0"/>
              </a:rPr>
              <a:t>#include &lt;math.h</a:t>
            </a:r>
            <a:r>
              <a:rPr lang="en-US" sz="3200" b="1" smtClean="0">
                <a:solidFill>
                  <a:srgbClr val="660066"/>
                </a:solidFill>
                <a:latin typeface="Courier New" panose="02070309020205020404" pitchFamily="49" charset="0"/>
                <a:cs typeface="Courier New" panose="02070309020205020404" pitchFamily="49" charset="0"/>
              </a:rPr>
              <a:t>&gt;</a:t>
            </a:r>
            <a:endParaRPr lang="en-US" sz="3200" b="1">
              <a:solidFill>
                <a:srgbClr val="660066"/>
              </a:solidFill>
              <a:latin typeface="Courier New" panose="02070309020205020404" pitchFamily="49" charset="0"/>
              <a:cs typeface="Courier New" panose="02070309020205020404" pitchFamily="49" charset="0"/>
            </a:endParaRPr>
          </a:p>
          <a:p>
            <a:r>
              <a:rPr lang="en-US" sz="3200" b="1">
                <a:solidFill>
                  <a:srgbClr val="660066"/>
                </a:solidFill>
                <a:latin typeface="Courier New" panose="02070309020205020404" pitchFamily="49" charset="0"/>
                <a:cs typeface="Courier New" panose="02070309020205020404" pitchFamily="49" charset="0"/>
              </a:rPr>
              <a:t>#include &lt;tv_03_32led_don.c&gt; </a:t>
            </a:r>
          </a:p>
          <a:p>
            <a:r>
              <a:rPr lang="en-US" sz="3200" b="1">
                <a:solidFill>
                  <a:srgbClr val="660066"/>
                </a:solidFill>
                <a:latin typeface="Courier New" panose="02070309020205020404" pitchFamily="49" charset="0"/>
                <a:cs typeface="Courier New" panose="02070309020205020404" pitchFamily="49" charset="0"/>
              </a:rPr>
              <a:t>#include &lt;tv_04_4led_7doan.c&gt; </a:t>
            </a:r>
          </a:p>
          <a:p>
            <a:r>
              <a:rPr lang="en-US" sz="3200" b="1">
                <a:solidFill>
                  <a:srgbClr val="660066"/>
                </a:solidFill>
                <a:latin typeface="Courier New" panose="02070309020205020404" pitchFamily="49" charset="0"/>
                <a:cs typeface="Courier New" panose="02070309020205020404" pitchFamily="49" charset="0"/>
              </a:rPr>
              <a:t>#include &lt;tv_05_8led_7doan_quet.c&gt; </a:t>
            </a:r>
          </a:p>
          <a:p>
            <a:r>
              <a:rPr lang="en-US" sz="3200" b="1">
                <a:solidFill>
                  <a:srgbClr val="660066"/>
                </a:solidFill>
                <a:latin typeface="Courier New" panose="02070309020205020404" pitchFamily="49" charset="0"/>
                <a:cs typeface="Courier New" panose="02070309020205020404" pitchFamily="49" charset="0"/>
              </a:rPr>
              <a:t>#include &lt;tv_05_i2c_ds13_pcf.c&gt;</a:t>
            </a:r>
          </a:p>
          <a:p>
            <a:r>
              <a:rPr lang="en-US" sz="3200" b="1">
                <a:solidFill>
                  <a:srgbClr val="660066"/>
                </a:solidFill>
                <a:latin typeface="Courier New" panose="02070309020205020404" pitchFamily="49" charset="0"/>
                <a:cs typeface="Courier New" panose="02070309020205020404" pitchFamily="49" charset="0"/>
              </a:rPr>
              <a:t>#include &lt;tv_06_lcd_glcd.c&gt;                                              </a:t>
            </a:r>
          </a:p>
          <a:p>
            <a:r>
              <a:rPr lang="en-US" sz="3200" b="1">
                <a:solidFill>
                  <a:srgbClr val="660066"/>
                </a:solidFill>
                <a:latin typeface="Courier New" panose="02070309020205020404" pitchFamily="49" charset="0"/>
                <a:cs typeface="Courier New" panose="02070309020205020404" pitchFamily="49" charset="0"/>
              </a:rPr>
              <a:t>#include &lt;tv_06_lcd.c&gt;       </a:t>
            </a:r>
          </a:p>
        </p:txBody>
      </p:sp>
      <p:sp>
        <p:nvSpPr>
          <p:cNvPr id="9" name="Rectangle 8"/>
          <p:cNvSpPr/>
          <p:nvPr/>
        </p:nvSpPr>
        <p:spPr>
          <a:xfrm>
            <a:off x="9524727" y="3998812"/>
            <a:ext cx="9144000" cy="4524315"/>
          </a:xfrm>
          <a:prstGeom prst="rect">
            <a:avLst/>
          </a:prstGeom>
        </p:spPr>
        <p:txBody>
          <a:bodyPr>
            <a:spAutoFit/>
          </a:bodyPr>
          <a:lstStyle/>
          <a:p>
            <a:r>
              <a:rPr lang="en-US" sz="3200" b="1">
                <a:solidFill>
                  <a:srgbClr val="660066"/>
                </a:solidFill>
                <a:latin typeface="Courier New" panose="02070309020205020404" pitchFamily="49" charset="0"/>
                <a:cs typeface="Courier New" panose="02070309020205020404" pitchFamily="49" charset="0"/>
              </a:rPr>
              <a:t>#include &lt;tv_dht11.c&gt;                                            </a:t>
            </a:r>
          </a:p>
          <a:p>
            <a:r>
              <a:rPr lang="en-US" sz="3200" b="1">
                <a:solidFill>
                  <a:srgbClr val="660066"/>
                </a:solidFill>
                <a:latin typeface="Courier New" panose="02070309020205020404" pitchFamily="49" charset="0"/>
                <a:cs typeface="Courier New" panose="02070309020205020404" pitchFamily="49" charset="0"/>
              </a:rPr>
              <a:t>#include &lt;tv_08_relay_triac_buzzer_dc.c&gt;  </a:t>
            </a:r>
          </a:p>
          <a:p>
            <a:r>
              <a:rPr lang="en-US" sz="3200" b="1">
                <a:solidFill>
                  <a:srgbClr val="660066"/>
                </a:solidFill>
                <a:latin typeface="Courier New" panose="02070309020205020404" pitchFamily="49" charset="0"/>
                <a:cs typeface="Courier New" panose="02070309020205020404" pitchFamily="49" charset="0"/>
              </a:rPr>
              <a:t>#include &lt;tv_07_adc_cb.c&gt;                                          </a:t>
            </a:r>
          </a:p>
          <a:p>
            <a:r>
              <a:rPr lang="en-US" sz="3200" b="1">
                <a:solidFill>
                  <a:srgbClr val="660066"/>
                </a:solidFill>
                <a:latin typeface="Courier New" panose="02070309020205020404" pitchFamily="49" charset="0"/>
                <a:cs typeface="Courier New" panose="02070309020205020404" pitchFamily="49" charset="0"/>
              </a:rPr>
              <a:t>#include &lt;tv_07_ds18b20.c&gt; </a:t>
            </a:r>
          </a:p>
          <a:p>
            <a:r>
              <a:rPr lang="en-US" sz="3200" b="1">
                <a:solidFill>
                  <a:srgbClr val="660066"/>
                </a:solidFill>
                <a:latin typeface="Courier New" panose="02070309020205020404" pitchFamily="49" charset="0"/>
                <a:cs typeface="Courier New" panose="02070309020205020404" pitchFamily="49" charset="0"/>
              </a:rPr>
              <a:t>#include &lt;tv_07_i2c_at24cxx.c&gt;    </a:t>
            </a:r>
          </a:p>
          <a:p>
            <a:r>
              <a:rPr lang="en-US" sz="3200" b="1">
                <a:solidFill>
                  <a:srgbClr val="660066"/>
                </a:solidFill>
                <a:latin typeface="Courier New" panose="02070309020205020404" pitchFamily="49" charset="0"/>
                <a:cs typeface="Courier New" panose="02070309020205020404" pitchFamily="49" charset="0"/>
              </a:rPr>
              <a:t>#include &lt;tv_08_step_motor.c&gt;    </a:t>
            </a:r>
          </a:p>
          <a:p>
            <a:r>
              <a:rPr lang="en-US" sz="3200" b="1">
                <a:solidFill>
                  <a:srgbClr val="660066"/>
                </a:solidFill>
                <a:latin typeface="Courier New" panose="02070309020205020404" pitchFamily="49" charset="0"/>
                <a:cs typeface="Courier New" panose="02070309020205020404" pitchFamily="49" charset="0"/>
              </a:rPr>
              <a:t>#include &lt;tv_08_dc_motor.c&gt; </a:t>
            </a:r>
          </a:p>
          <a:p>
            <a:r>
              <a:rPr lang="en-US" sz="3200" b="1">
                <a:solidFill>
                  <a:srgbClr val="660066"/>
                </a:solidFill>
                <a:latin typeface="Courier New" panose="02070309020205020404" pitchFamily="49" charset="0"/>
                <a:cs typeface="Courier New" panose="02070309020205020404" pitchFamily="49" charset="0"/>
              </a:rPr>
              <a:t>#include &lt;tv_09_matran_led_mbi.c&gt;</a:t>
            </a:r>
          </a:p>
        </p:txBody>
      </p:sp>
      <p:sp>
        <p:nvSpPr>
          <p:cNvPr id="3" name="Rectangle 2"/>
          <p:cNvSpPr/>
          <p:nvPr/>
        </p:nvSpPr>
        <p:spPr>
          <a:xfrm>
            <a:off x="575689" y="4767238"/>
            <a:ext cx="7566825"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61175" y="6174270"/>
            <a:ext cx="7566825"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39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9" grpId="0"/>
      <p:bldP spid="3"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46144" y="1697080"/>
            <a:ext cx="4225856" cy="5632311"/>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6.2: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Giống bài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6.1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nhưng có thêm 2 nút nhấn điều khiển Run, Stop.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Mặc định hoặc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Stop thì counter ngừng đếm, có xung cũng không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đếm</a:t>
            </a:r>
            <a:r>
              <a:rPr lang="en-US"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Khi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Run thì cho phép đếm khi có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xung. </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4" name="Rectangle 13"/>
          <p:cNvSpPr/>
          <p:nvPr/>
        </p:nvSpPr>
        <p:spPr>
          <a:xfrm>
            <a:off x="5476678" y="1053185"/>
            <a:ext cx="11049000" cy="9140964"/>
          </a:xfrm>
          <a:prstGeom prst="rect">
            <a:avLst/>
          </a:prstGeom>
        </p:spPr>
        <p:txBody>
          <a:bodyPr wrap="square">
            <a:spAutoFit/>
          </a:bodyPr>
          <a:lstStyle/>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setup_timer_0(t0_off);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g_han=50;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while(true)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if(!input(on))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setup_timer_0(t0_ext_l_to_h|t0_div_1);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status=1;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else if(!input(off))</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setup_timer_0(t0_off);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if(status==1) dem_sp();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1750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1000"/>
                                        <p:tgtEl>
                                          <p:spTgt spid="14">
                                            <p:txEl>
                                              <p:pRg st="0" end="0"/>
                                            </p:txEl>
                                          </p:spTgt>
                                        </p:tgtEl>
                                      </p:cBhvr>
                                    </p:animEffect>
                                    <p:anim calcmode="lin" valueType="num">
                                      <p:cBhvr>
                                        <p:cTn id="1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1000"/>
                                        <p:tgtEl>
                                          <p:spTgt spid="14">
                                            <p:txEl>
                                              <p:pRg st="1" end="1"/>
                                            </p:txEl>
                                          </p:spTgt>
                                        </p:tgtEl>
                                      </p:cBhvr>
                                    </p:animEffect>
                                    <p:anim calcmode="lin" valueType="num">
                                      <p:cBhvr>
                                        <p:cTn id="1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xEl>
                                              <p:pRg st="20" end="20"/>
                                            </p:txEl>
                                          </p:spTgt>
                                        </p:tgtEl>
                                        <p:attrNameLst>
                                          <p:attrName>style.visibility</p:attrName>
                                        </p:attrNameLst>
                                      </p:cBhvr>
                                      <p:to>
                                        <p:strVal val="visible"/>
                                      </p:to>
                                    </p:set>
                                    <p:animEffect transition="in" filter="fade">
                                      <p:cBhvr>
                                        <p:cTn id="22" dur="1000"/>
                                        <p:tgtEl>
                                          <p:spTgt spid="14">
                                            <p:txEl>
                                              <p:pRg st="20" end="20"/>
                                            </p:txEl>
                                          </p:spTgt>
                                        </p:tgtEl>
                                      </p:cBhvr>
                                    </p:animEffect>
                                    <p:anim calcmode="lin" valueType="num">
                                      <p:cBhvr>
                                        <p:cTn id="23" dur="1000" fill="hold"/>
                                        <p:tgtEl>
                                          <p:spTgt spid="14">
                                            <p:txEl>
                                              <p:pRg st="20" end="20"/>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20" end="2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circle(in)">
                                      <p:cBhvr>
                                        <p:cTn id="29" dur="2000"/>
                                        <p:tgtEl>
                                          <p:spTgt spid="14">
                                            <p:txEl>
                                              <p:pRg st="2" end="2"/>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14">
                                            <p:txEl>
                                              <p:pRg st="3" end="3"/>
                                            </p:txEl>
                                          </p:spTgt>
                                        </p:tgtEl>
                                        <p:attrNameLst>
                                          <p:attrName>style.visibility</p:attrName>
                                        </p:attrNameLst>
                                      </p:cBhvr>
                                      <p:to>
                                        <p:strVal val="visible"/>
                                      </p:to>
                                    </p:set>
                                    <p:animEffect transition="in" filter="circle(in)">
                                      <p:cBhvr>
                                        <p:cTn id="32" dur="2000"/>
                                        <p:tgtEl>
                                          <p:spTgt spid="14">
                                            <p:txEl>
                                              <p:pRg st="3" end="3"/>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circle(in)">
                                      <p:cBhvr>
                                        <p:cTn id="35" dur="2000"/>
                                        <p:tgtEl>
                                          <p:spTgt spid="14">
                                            <p:txEl>
                                              <p:pRg st="4" end="4"/>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circle(in)">
                                      <p:cBhvr>
                                        <p:cTn id="38" dur="2000"/>
                                        <p:tgtEl>
                                          <p:spTgt spid="14">
                                            <p:txEl>
                                              <p:pRg st="5" end="5"/>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14">
                                            <p:txEl>
                                              <p:pRg st="6" end="6"/>
                                            </p:txEl>
                                          </p:spTgt>
                                        </p:tgtEl>
                                        <p:attrNameLst>
                                          <p:attrName>style.visibility</p:attrName>
                                        </p:attrNameLst>
                                      </p:cBhvr>
                                      <p:to>
                                        <p:strVal val="visible"/>
                                      </p:to>
                                    </p:set>
                                    <p:animEffect transition="in" filter="circle(in)">
                                      <p:cBhvr>
                                        <p:cTn id="41" dur="2000"/>
                                        <p:tgtEl>
                                          <p:spTgt spid="1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4">
                                            <p:txEl>
                                              <p:pRg st="7" end="7"/>
                                            </p:txEl>
                                          </p:spTgt>
                                        </p:tgtEl>
                                        <p:attrNameLst>
                                          <p:attrName>style.visibility</p:attrName>
                                        </p:attrNameLst>
                                      </p:cBhvr>
                                      <p:to>
                                        <p:strVal val="visible"/>
                                      </p:to>
                                    </p:set>
                                    <p:animEffect transition="in" filter="circle(in)">
                                      <p:cBhvr>
                                        <p:cTn id="46" dur="2000"/>
                                        <p:tgtEl>
                                          <p:spTgt spid="14">
                                            <p:txEl>
                                              <p:pRg st="7" end="7"/>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14">
                                            <p:txEl>
                                              <p:pRg st="8" end="8"/>
                                            </p:txEl>
                                          </p:spTgt>
                                        </p:tgtEl>
                                        <p:attrNameLst>
                                          <p:attrName>style.visibility</p:attrName>
                                        </p:attrNameLst>
                                      </p:cBhvr>
                                      <p:to>
                                        <p:strVal val="visible"/>
                                      </p:to>
                                    </p:set>
                                    <p:animEffect transition="in" filter="circle(in)">
                                      <p:cBhvr>
                                        <p:cTn id="49" dur="2000"/>
                                        <p:tgtEl>
                                          <p:spTgt spid="14">
                                            <p:txEl>
                                              <p:pRg st="8" end="8"/>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14">
                                            <p:txEl>
                                              <p:pRg st="19" end="19"/>
                                            </p:txEl>
                                          </p:spTgt>
                                        </p:tgtEl>
                                        <p:attrNameLst>
                                          <p:attrName>style.visibility</p:attrName>
                                        </p:attrNameLst>
                                      </p:cBhvr>
                                      <p:to>
                                        <p:strVal val="visible"/>
                                      </p:to>
                                    </p:set>
                                    <p:animEffect transition="in" filter="circle(in)">
                                      <p:cBhvr>
                                        <p:cTn id="52" dur="2000"/>
                                        <p:tgtEl>
                                          <p:spTgt spid="14">
                                            <p:txEl>
                                              <p:pRg st="19" end="1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57" dur="500"/>
                                        <p:tgtEl>
                                          <p:spTgt spid="14">
                                            <p:txEl>
                                              <p:pRg st="9" end="9"/>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60" dur="500"/>
                                        <p:tgtEl>
                                          <p:spTgt spid="14">
                                            <p:txEl>
                                              <p:pRg st="10" end="10"/>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63" dur="500"/>
                                        <p:tgtEl>
                                          <p:spTgt spid="14">
                                            <p:txEl>
                                              <p:pRg st="11" end="11"/>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66" dur="500"/>
                                        <p:tgtEl>
                                          <p:spTgt spid="14">
                                            <p:txEl>
                                              <p:pRg st="12" end="12"/>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69" dur="500"/>
                                        <p:tgtEl>
                                          <p:spTgt spid="14">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74" dur="500"/>
                                        <p:tgtEl>
                                          <p:spTgt spid="14">
                                            <p:txEl>
                                              <p:pRg st="14" end="14"/>
                                            </p:txEl>
                                          </p:spTgt>
                                        </p:tgtEl>
                                      </p:cBhvr>
                                    </p:animEffect>
                                  </p:childTnLst>
                                </p:cTn>
                              </p:par>
                              <p:par>
                                <p:cTn id="75" presetID="14" presetClass="entr" presetSubtype="10" fill="hold" nodeType="withEffect">
                                  <p:stCondLst>
                                    <p:cond delay="0"/>
                                  </p:stCondLst>
                                  <p:childTnLst>
                                    <p:set>
                                      <p:cBhvr>
                                        <p:cTn id="76"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77" dur="500"/>
                                        <p:tgtEl>
                                          <p:spTgt spid="14">
                                            <p:txEl>
                                              <p:pRg st="15" end="15"/>
                                            </p:txEl>
                                          </p:spTgt>
                                        </p:tgtEl>
                                      </p:cBhvr>
                                    </p:animEffect>
                                  </p:childTnLst>
                                </p:cTn>
                              </p:par>
                              <p:par>
                                <p:cTn id="78" presetID="14" presetClass="entr" presetSubtype="10" fill="hold" nodeType="withEffect">
                                  <p:stCondLst>
                                    <p:cond delay="0"/>
                                  </p:stCondLst>
                                  <p:childTnLst>
                                    <p:set>
                                      <p:cBhvr>
                                        <p:cTn id="79" dur="1" fill="hold">
                                          <p:stCondLst>
                                            <p:cond delay="0"/>
                                          </p:stCondLst>
                                        </p:cTn>
                                        <p:tgtEl>
                                          <p:spTgt spid="14">
                                            <p:txEl>
                                              <p:pRg st="16" end="16"/>
                                            </p:txEl>
                                          </p:spTgt>
                                        </p:tgtEl>
                                        <p:attrNameLst>
                                          <p:attrName>style.visibility</p:attrName>
                                        </p:attrNameLst>
                                      </p:cBhvr>
                                      <p:to>
                                        <p:strVal val="visible"/>
                                      </p:to>
                                    </p:set>
                                    <p:animEffect transition="in" filter="randombar(horizontal)">
                                      <p:cBhvr>
                                        <p:cTn id="80" dur="500"/>
                                        <p:tgtEl>
                                          <p:spTgt spid="14">
                                            <p:txEl>
                                              <p:pRg st="16" end="16"/>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14">
                                            <p:txEl>
                                              <p:pRg st="17" end="17"/>
                                            </p:txEl>
                                          </p:spTgt>
                                        </p:tgtEl>
                                        <p:attrNameLst>
                                          <p:attrName>style.visibility</p:attrName>
                                        </p:attrNameLst>
                                      </p:cBhvr>
                                      <p:to>
                                        <p:strVal val="visible"/>
                                      </p:to>
                                    </p:set>
                                    <p:animEffect transition="in" filter="randombar(horizontal)">
                                      <p:cBhvr>
                                        <p:cTn id="83" dur="500"/>
                                        <p:tgtEl>
                                          <p:spTgt spid="14">
                                            <p:txEl>
                                              <p:pRg st="17" end="1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nodeType="clickEffect">
                                  <p:stCondLst>
                                    <p:cond delay="0"/>
                                  </p:stCondLst>
                                  <p:childTnLst>
                                    <p:set>
                                      <p:cBhvr>
                                        <p:cTn id="87" dur="1" fill="hold">
                                          <p:stCondLst>
                                            <p:cond delay="0"/>
                                          </p:stCondLst>
                                        </p:cTn>
                                        <p:tgtEl>
                                          <p:spTgt spid="14">
                                            <p:txEl>
                                              <p:pRg st="18" end="18"/>
                                            </p:txEl>
                                          </p:spTgt>
                                        </p:tgtEl>
                                        <p:attrNameLst>
                                          <p:attrName>style.visibility</p:attrName>
                                        </p:attrNameLst>
                                      </p:cBhvr>
                                      <p:to>
                                        <p:strVal val="visible"/>
                                      </p:to>
                                    </p:set>
                                    <p:animEffect transition="in" filter="wheel(1)">
                                      <p:cBhvr>
                                        <p:cTn id="88" dur="2000"/>
                                        <p:tgtEl>
                                          <p:spTgt spid="1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52400" y="1643380"/>
            <a:ext cx="3733800" cy="6186309"/>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6.3: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Tương tự bài 6.2 nhưng để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thay đổi giới hạn bằng 2 nút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UP, DW cuộn tròn nhấn giữ.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hạn mặc nhiên ban đầu là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50, nút RUN, STOP thay bởi </a:t>
            </a:r>
            <a:r>
              <a:rPr lang="en-US"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CLR</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và OFF.</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4" name="Rectangle 13"/>
          <p:cNvSpPr/>
          <p:nvPr/>
        </p:nvSpPr>
        <p:spPr>
          <a:xfrm>
            <a:off x="5476678" y="1053185"/>
            <a:ext cx="11049000" cy="10433625"/>
          </a:xfrm>
          <a:prstGeom prst="rect">
            <a:avLst/>
          </a:prstGeom>
        </p:spPr>
        <p:txBody>
          <a:bodyPr wrap="square">
            <a:spAutoFit/>
          </a:bodyPr>
          <a:lstStyle/>
          <a:p>
            <a:r>
              <a:rPr lang="en-US" sz="28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int1 status;</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 sp, old_sp, g_han; </a:t>
            </a:r>
          </a:p>
          <a:p>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hienthi_4led7doan()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(sp, 3, 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md4l7d_giaima_2so_vitri_vn (g_han, 1, 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xuat_4led_7doan_4so ();</a:t>
            </a:r>
          </a:p>
          <a:p>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void dem_sp()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 get_timer0();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if(sp != old_sp)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old_sp=sp;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if(sp &gt;= g_han)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buzzer_on_off(500);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8265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1000"/>
                                        <p:tgtEl>
                                          <p:spTgt spid="14">
                                            <p:txEl>
                                              <p:pRg st="0" end="0"/>
                                            </p:txEl>
                                          </p:spTgt>
                                        </p:tgtEl>
                                      </p:cBhvr>
                                    </p:animEffect>
                                    <p:anim calcmode="lin" valueType="num">
                                      <p:cBhvr>
                                        <p:cTn id="1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heel(1)">
                                      <p:cBhvr>
                                        <p:cTn id="19" dur="2000"/>
                                        <p:tgtEl>
                                          <p:spTgt spid="14">
                                            <p:txEl>
                                              <p:pRg st="1" end="1"/>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wheel(1)">
                                      <p:cBhvr>
                                        <p:cTn id="22" dur="20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27" dur="500"/>
                                        <p:tgtEl>
                                          <p:spTgt spid="14">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30" dur="500"/>
                                        <p:tgtEl>
                                          <p:spTgt spid="14">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33" dur="500"/>
                                        <p:tgtEl>
                                          <p:spTgt spid="14">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36" dur="500"/>
                                        <p:tgtEl>
                                          <p:spTgt spid="14">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39" dur="500"/>
                                        <p:tgtEl>
                                          <p:spTgt spid="14">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42" dur="500"/>
                                        <p:tgtEl>
                                          <p:spTgt spid="1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47" dur="500"/>
                                        <p:tgtEl>
                                          <p:spTgt spid="14">
                                            <p:txEl>
                                              <p:pRg st="10" end="10"/>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50" dur="500"/>
                                        <p:tgtEl>
                                          <p:spTgt spid="14">
                                            <p:txEl>
                                              <p:pRg st="11" end="11"/>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53" dur="500"/>
                                        <p:tgtEl>
                                          <p:spTgt spid="14">
                                            <p:txEl>
                                              <p:pRg st="12" end="12"/>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56" dur="500"/>
                                        <p:tgtEl>
                                          <p:spTgt spid="14">
                                            <p:txEl>
                                              <p:pRg st="13" end="13"/>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59" dur="500"/>
                                        <p:tgtEl>
                                          <p:spTgt spid="14">
                                            <p:txEl>
                                              <p:pRg st="14" end="14"/>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62" dur="500"/>
                                        <p:tgtEl>
                                          <p:spTgt spid="14">
                                            <p:txEl>
                                              <p:pRg st="15" end="15"/>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4">
                                            <p:txEl>
                                              <p:pRg st="16" end="16"/>
                                            </p:txEl>
                                          </p:spTgt>
                                        </p:tgtEl>
                                        <p:attrNameLst>
                                          <p:attrName>style.visibility</p:attrName>
                                        </p:attrNameLst>
                                      </p:cBhvr>
                                      <p:to>
                                        <p:strVal val="visible"/>
                                      </p:to>
                                    </p:set>
                                    <p:animEffect transition="in" filter="randombar(horizontal)">
                                      <p:cBhvr>
                                        <p:cTn id="65" dur="500"/>
                                        <p:tgtEl>
                                          <p:spTgt spid="14">
                                            <p:txEl>
                                              <p:pRg st="16" end="16"/>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14">
                                            <p:txEl>
                                              <p:pRg st="17" end="17"/>
                                            </p:txEl>
                                          </p:spTgt>
                                        </p:tgtEl>
                                        <p:attrNameLst>
                                          <p:attrName>style.visibility</p:attrName>
                                        </p:attrNameLst>
                                      </p:cBhvr>
                                      <p:to>
                                        <p:strVal val="visible"/>
                                      </p:to>
                                    </p:set>
                                    <p:animEffect transition="in" filter="randombar(horizontal)">
                                      <p:cBhvr>
                                        <p:cTn id="68" dur="500"/>
                                        <p:tgtEl>
                                          <p:spTgt spid="14">
                                            <p:txEl>
                                              <p:pRg st="17" end="17"/>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4">
                                            <p:txEl>
                                              <p:pRg st="18" end="18"/>
                                            </p:txEl>
                                          </p:spTgt>
                                        </p:tgtEl>
                                        <p:attrNameLst>
                                          <p:attrName>style.visibility</p:attrName>
                                        </p:attrNameLst>
                                      </p:cBhvr>
                                      <p:to>
                                        <p:strVal val="visible"/>
                                      </p:to>
                                    </p:set>
                                    <p:animEffect transition="in" filter="randombar(horizontal)">
                                      <p:cBhvr>
                                        <p:cTn id="71" dur="500"/>
                                        <p:tgtEl>
                                          <p:spTgt spid="14">
                                            <p:txEl>
                                              <p:pRg st="18" end="18"/>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14">
                                            <p:txEl>
                                              <p:pRg st="19" end="19"/>
                                            </p:txEl>
                                          </p:spTgt>
                                        </p:tgtEl>
                                        <p:attrNameLst>
                                          <p:attrName>style.visibility</p:attrName>
                                        </p:attrNameLst>
                                      </p:cBhvr>
                                      <p:to>
                                        <p:strVal val="visible"/>
                                      </p:to>
                                    </p:set>
                                    <p:animEffect transition="in" filter="randombar(horizontal)">
                                      <p:cBhvr>
                                        <p:cTn id="74" dur="500"/>
                                        <p:tgtEl>
                                          <p:spTgt spid="14">
                                            <p:txEl>
                                              <p:pRg st="19" end="19"/>
                                            </p:txEl>
                                          </p:spTgt>
                                        </p:tgtEl>
                                      </p:cBhvr>
                                    </p:animEffect>
                                  </p:childTnLst>
                                </p:cTn>
                              </p:par>
                              <p:par>
                                <p:cTn id="75" presetID="14" presetClass="entr" presetSubtype="10" fill="hold" nodeType="withEffect">
                                  <p:stCondLst>
                                    <p:cond delay="0"/>
                                  </p:stCondLst>
                                  <p:childTnLst>
                                    <p:set>
                                      <p:cBhvr>
                                        <p:cTn id="76" dur="1" fill="hold">
                                          <p:stCondLst>
                                            <p:cond delay="0"/>
                                          </p:stCondLst>
                                        </p:cTn>
                                        <p:tgtEl>
                                          <p:spTgt spid="14">
                                            <p:txEl>
                                              <p:pRg st="20" end="20"/>
                                            </p:txEl>
                                          </p:spTgt>
                                        </p:tgtEl>
                                        <p:attrNameLst>
                                          <p:attrName>style.visibility</p:attrName>
                                        </p:attrNameLst>
                                      </p:cBhvr>
                                      <p:to>
                                        <p:strVal val="visible"/>
                                      </p:to>
                                    </p:set>
                                    <p:animEffect transition="in" filter="randombar(horizontal)">
                                      <p:cBhvr>
                                        <p:cTn id="77" dur="500"/>
                                        <p:tgtEl>
                                          <p:spTgt spid="14">
                                            <p:txEl>
                                              <p:pRg st="20" end="20"/>
                                            </p:txEl>
                                          </p:spTgt>
                                        </p:tgtEl>
                                      </p:cBhvr>
                                    </p:animEffect>
                                  </p:childTnLst>
                                </p:cTn>
                              </p:par>
                              <p:par>
                                <p:cTn id="78" presetID="14" presetClass="entr" presetSubtype="10" fill="hold" nodeType="withEffect">
                                  <p:stCondLst>
                                    <p:cond delay="0"/>
                                  </p:stCondLst>
                                  <p:childTnLst>
                                    <p:set>
                                      <p:cBhvr>
                                        <p:cTn id="79" dur="1" fill="hold">
                                          <p:stCondLst>
                                            <p:cond delay="0"/>
                                          </p:stCondLst>
                                        </p:cTn>
                                        <p:tgtEl>
                                          <p:spTgt spid="14">
                                            <p:txEl>
                                              <p:pRg st="21" end="21"/>
                                            </p:txEl>
                                          </p:spTgt>
                                        </p:tgtEl>
                                        <p:attrNameLst>
                                          <p:attrName>style.visibility</p:attrName>
                                        </p:attrNameLst>
                                      </p:cBhvr>
                                      <p:to>
                                        <p:strVal val="visible"/>
                                      </p:to>
                                    </p:set>
                                    <p:animEffect transition="in" filter="randombar(horizontal)">
                                      <p:cBhvr>
                                        <p:cTn id="80" dur="500"/>
                                        <p:tgtEl>
                                          <p:spTgt spid="14">
                                            <p:txEl>
                                              <p:pRg st="21" end="21"/>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14">
                                            <p:txEl>
                                              <p:pRg st="22" end="22"/>
                                            </p:txEl>
                                          </p:spTgt>
                                        </p:tgtEl>
                                        <p:attrNameLst>
                                          <p:attrName>style.visibility</p:attrName>
                                        </p:attrNameLst>
                                      </p:cBhvr>
                                      <p:to>
                                        <p:strVal val="visible"/>
                                      </p:to>
                                    </p:set>
                                    <p:animEffect transition="in" filter="randombar(horizontal)">
                                      <p:cBhvr>
                                        <p:cTn id="83" dur="500"/>
                                        <p:tgtEl>
                                          <p:spTgt spid="14">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52400" y="1643380"/>
            <a:ext cx="3733800" cy="7294305"/>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6.3: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Tương tự bài 6.2 nhưng dùng bàn phím ma trận để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thay đổi giới hạn bằng 2 nút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UP, DW cuộn tròn nhấn giữ.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hạn mặc nhiên ban đầu là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50, nút RUN, STOP thay bởi </a:t>
            </a:r>
            <a:r>
              <a:rPr lang="en-US"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CLR</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và OFF.</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4" name="Rectangle 13"/>
          <p:cNvSpPr/>
          <p:nvPr/>
        </p:nvSpPr>
        <p:spPr>
          <a:xfrm>
            <a:off x="5476678" y="1053185"/>
            <a:ext cx="11049000" cy="9140964"/>
          </a:xfrm>
          <a:prstGeom prst="rect">
            <a:avLst/>
          </a:prstGeom>
        </p:spPr>
        <p:txBody>
          <a:bodyPr wrap="square">
            <a:spAutoFit/>
          </a:bodyPr>
          <a:lstStyle/>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setup_timer_0(t0_off);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g_han=50;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while(true)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a:t>
            </a:r>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input(clr))</a:t>
            </a:r>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setup_timer_0(t0_ext_l_to_h|t0_div_1);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status=1;</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else if(!input(off))</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setup_timer_0(t0_off);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if(status==1) dem_sp();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587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1000"/>
                                        <p:tgtEl>
                                          <p:spTgt spid="14">
                                            <p:txEl>
                                              <p:pRg st="0" end="0"/>
                                            </p:txEl>
                                          </p:spTgt>
                                        </p:tgtEl>
                                      </p:cBhvr>
                                    </p:animEffect>
                                    <p:anim calcmode="lin" valueType="num">
                                      <p:cBhvr>
                                        <p:cTn id="1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1000"/>
                                        <p:tgtEl>
                                          <p:spTgt spid="14">
                                            <p:txEl>
                                              <p:pRg st="1" end="1"/>
                                            </p:txEl>
                                          </p:spTgt>
                                        </p:tgtEl>
                                      </p:cBhvr>
                                    </p:animEffect>
                                    <p:anim calcmode="lin" valueType="num">
                                      <p:cBhvr>
                                        <p:cTn id="1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xEl>
                                              <p:pRg st="20" end="20"/>
                                            </p:txEl>
                                          </p:spTgt>
                                        </p:tgtEl>
                                        <p:attrNameLst>
                                          <p:attrName>style.visibility</p:attrName>
                                        </p:attrNameLst>
                                      </p:cBhvr>
                                      <p:to>
                                        <p:strVal val="visible"/>
                                      </p:to>
                                    </p:set>
                                    <p:animEffect transition="in" filter="fade">
                                      <p:cBhvr>
                                        <p:cTn id="22" dur="1000"/>
                                        <p:tgtEl>
                                          <p:spTgt spid="14">
                                            <p:txEl>
                                              <p:pRg st="20" end="20"/>
                                            </p:txEl>
                                          </p:spTgt>
                                        </p:tgtEl>
                                      </p:cBhvr>
                                    </p:animEffect>
                                    <p:anim calcmode="lin" valueType="num">
                                      <p:cBhvr>
                                        <p:cTn id="23" dur="1000" fill="hold"/>
                                        <p:tgtEl>
                                          <p:spTgt spid="14">
                                            <p:txEl>
                                              <p:pRg st="20" end="20"/>
                                            </p:txEl>
                                          </p:spTgt>
                                        </p:tgtEl>
                                        <p:attrNameLst>
                                          <p:attrName>ppt_x</p:attrName>
                                        </p:attrNameLst>
                                      </p:cBhvr>
                                      <p:tavLst>
                                        <p:tav tm="0">
                                          <p:val>
                                            <p:strVal val="#ppt_x"/>
                                          </p:val>
                                        </p:tav>
                                        <p:tav tm="100000">
                                          <p:val>
                                            <p:strVal val="#ppt_x"/>
                                          </p:val>
                                        </p:tav>
                                      </p:tavLst>
                                    </p:anim>
                                    <p:anim calcmode="lin" valueType="num">
                                      <p:cBhvr>
                                        <p:cTn id="24" dur="1000" fill="hold"/>
                                        <p:tgtEl>
                                          <p:spTgt spid="14">
                                            <p:txEl>
                                              <p:pRg st="20" end="2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circle(in)">
                                      <p:cBhvr>
                                        <p:cTn id="29" dur="2000"/>
                                        <p:tgtEl>
                                          <p:spTgt spid="14">
                                            <p:txEl>
                                              <p:pRg st="2" end="2"/>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14">
                                            <p:txEl>
                                              <p:pRg st="3" end="3"/>
                                            </p:txEl>
                                          </p:spTgt>
                                        </p:tgtEl>
                                        <p:attrNameLst>
                                          <p:attrName>style.visibility</p:attrName>
                                        </p:attrNameLst>
                                      </p:cBhvr>
                                      <p:to>
                                        <p:strVal val="visible"/>
                                      </p:to>
                                    </p:set>
                                    <p:animEffect transition="in" filter="circle(in)">
                                      <p:cBhvr>
                                        <p:cTn id="32" dur="2000"/>
                                        <p:tgtEl>
                                          <p:spTgt spid="14">
                                            <p:txEl>
                                              <p:pRg st="3" end="3"/>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circle(in)">
                                      <p:cBhvr>
                                        <p:cTn id="35" dur="2000"/>
                                        <p:tgtEl>
                                          <p:spTgt spid="14">
                                            <p:txEl>
                                              <p:pRg st="4" end="4"/>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circle(in)">
                                      <p:cBhvr>
                                        <p:cTn id="38" dur="2000"/>
                                        <p:tgtEl>
                                          <p:spTgt spid="14">
                                            <p:txEl>
                                              <p:pRg st="5" end="5"/>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14">
                                            <p:txEl>
                                              <p:pRg st="6" end="6"/>
                                            </p:txEl>
                                          </p:spTgt>
                                        </p:tgtEl>
                                        <p:attrNameLst>
                                          <p:attrName>style.visibility</p:attrName>
                                        </p:attrNameLst>
                                      </p:cBhvr>
                                      <p:to>
                                        <p:strVal val="visible"/>
                                      </p:to>
                                    </p:set>
                                    <p:animEffect transition="in" filter="circle(in)">
                                      <p:cBhvr>
                                        <p:cTn id="41" dur="2000"/>
                                        <p:tgtEl>
                                          <p:spTgt spid="1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4">
                                            <p:txEl>
                                              <p:pRg st="19" end="19"/>
                                            </p:txEl>
                                          </p:spTgt>
                                        </p:tgtEl>
                                        <p:attrNameLst>
                                          <p:attrName>style.visibility</p:attrName>
                                        </p:attrNameLst>
                                      </p:cBhvr>
                                      <p:to>
                                        <p:strVal val="visible"/>
                                      </p:to>
                                    </p:set>
                                    <p:animEffect transition="in" filter="barn(inVertical)">
                                      <p:cBhvr>
                                        <p:cTn id="46" dur="500"/>
                                        <p:tgtEl>
                                          <p:spTgt spid="14">
                                            <p:txEl>
                                              <p:pRg st="19" end="1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4">
                                            <p:txEl>
                                              <p:pRg st="9" end="9"/>
                                            </p:txEl>
                                          </p:spTgt>
                                        </p:tgtEl>
                                        <p:attrNameLst>
                                          <p:attrName>style.visibility</p:attrName>
                                        </p:attrNameLst>
                                      </p:cBhvr>
                                      <p:to>
                                        <p:strVal val="visible"/>
                                      </p:to>
                                    </p:set>
                                    <p:animEffect transition="in" filter="fade">
                                      <p:cBhvr>
                                        <p:cTn id="51" dur="1000"/>
                                        <p:tgtEl>
                                          <p:spTgt spid="14">
                                            <p:txEl>
                                              <p:pRg st="9" end="9"/>
                                            </p:txEl>
                                          </p:spTgt>
                                        </p:tgtEl>
                                      </p:cBhvr>
                                    </p:animEffect>
                                    <p:anim calcmode="lin" valueType="num">
                                      <p:cBhvr>
                                        <p:cTn id="52" dur="10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4">
                                            <p:txEl>
                                              <p:pRg st="10" end="10"/>
                                            </p:txEl>
                                          </p:spTgt>
                                        </p:tgtEl>
                                        <p:attrNameLst>
                                          <p:attrName>style.visibility</p:attrName>
                                        </p:attrNameLst>
                                      </p:cBhvr>
                                      <p:to>
                                        <p:strVal val="visible"/>
                                      </p:to>
                                    </p:set>
                                    <p:animEffect transition="in" filter="fade">
                                      <p:cBhvr>
                                        <p:cTn id="56" dur="1000"/>
                                        <p:tgtEl>
                                          <p:spTgt spid="14">
                                            <p:txEl>
                                              <p:pRg st="10" end="10"/>
                                            </p:txEl>
                                          </p:spTgt>
                                        </p:tgtEl>
                                      </p:cBhvr>
                                    </p:animEffect>
                                    <p:anim calcmode="lin" valueType="num">
                                      <p:cBhvr>
                                        <p:cTn id="57" dur="10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0" end="1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4">
                                            <p:txEl>
                                              <p:pRg st="11" end="11"/>
                                            </p:txEl>
                                          </p:spTgt>
                                        </p:tgtEl>
                                        <p:attrNameLst>
                                          <p:attrName>style.visibility</p:attrName>
                                        </p:attrNameLst>
                                      </p:cBhvr>
                                      <p:to>
                                        <p:strVal val="visible"/>
                                      </p:to>
                                    </p:set>
                                    <p:animEffect transition="in" filter="fade">
                                      <p:cBhvr>
                                        <p:cTn id="61" dur="1000"/>
                                        <p:tgtEl>
                                          <p:spTgt spid="14">
                                            <p:txEl>
                                              <p:pRg st="11" end="11"/>
                                            </p:txEl>
                                          </p:spTgt>
                                        </p:tgtEl>
                                      </p:cBhvr>
                                    </p:animEffect>
                                    <p:anim calcmode="lin" valueType="num">
                                      <p:cBhvr>
                                        <p:cTn id="62" dur="10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11" end="11"/>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
                                            <p:txEl>
                                              <p:pRg st="12" end="12"/>
                                            </p:txEl>
                                          </p:spTgt>
                                        </p:tgtEl>
                                        <p:attrNameLst>
                                          <p:attrName>style.visibility</p:attrName>
                                        </p:attrNameLst>
                                      </p:cBhvr>
                                      <p:to>
                                        <p:strVal val="visible"/>
                                      </p:to>
                                    </p:set>
                                    <p:animEffect transition="in" filter="fade">
                                      <p:cBhvr>
                                        <p:cTn id="66" dur="1000"/>
                                        <p:tgtEl>
                                          <p:spTgt spid="14">
                                            <p:txEl>
                                              <p:pRg st="12" end="12"/>
                                            </p:txEl>
                                          </p:spTgt>
                                        </p:tgtEl>
                                      </p:cBhvr>
                                    </p:animEffect>
                                    <p:anim calcmode="lin" valueType="num">
                                      <p:cBhvr>
                                        <p:cTn id="67" dur="10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12" end="12"/>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
                                            <p:txEl>
                                              <p:pRg st="13" end="13"/>
                                            </p:txEl>
                                          </p:spTgt>
                                        </p:tgtEl>
                                        <p:attrNameLst>
                                          <p:attrName>style.visibility</p:attrName>
                                        </p:attrNameLst>
                                      </p:cBhvr>
                                      <p:to>
                                        <p:strVal val="visible"/>
                                      </p:to>
                                    </p:set>
                                    <p:animEffect transition="in" filter="fade">
                                      <p:cBhvr>
                                        <p:cTn id="71" dur="1000"/>
                                        <p:tgtEl>
                                          <p:spTgt spid="14">
                                            <p:txEl>
                                              <p:pRg st="13" end="13"/>
                                            </p:txEl>
                                          </p:spTgt>
                                        </p:tgtEl>
                                      </p:cBhvr>
                                    </p:animEffect>
                                    <p:anim calcmode="lin" valueType="num">
                                      <p:cBhvr>
                                        <p:cTn id="72" dur="1000" fill="hold"/>
                                        <p:tgtEl>
                                          <p:spTgt spid="14">
                                            <p:txEl>
                                              <p:pRg st="13" end="13"/>
                                            </p:txEl>
                                          </p:spTgt>
                                        </p:tgtEl>
                                        <p:attrNameLst>
                                          <p:attrName>ppt_x</p:attrName>
                                        </p:attrNameLst>
                                      </p:cBhvr>
                                      <p:tavLst>
                                        <p:tav tm="0">
                                          <p:val>
                                            <p:strVal val="#ppt_x"/>
                                          </p:val>
                                        </p:tav>
                                        <p:tav tm="100000">
                                          <p:val>
                                            <p:strVal val="#ppt_x"/>
                                          </p:val>
                                        </p:tav>
                                      </p:tavLst>
                                    </p:anim>
                                    <p:anim calcmode="lin" valueType="num">
                                      <p:cBhvr>
                                        <p:cTn id="73" dur="1000" fill="hold"/>
                                        <p:tgtEl>
                                          <p:spTgt spid="1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14">
                                            <p:txEl>
                                              <p:pRg st="14" end="14"/>
                                            </p:txEl>
                                          </p:spTgt>
                                        </p:tgtEl>
                                        <p:attrNameLst>
                                          <p:attrName>style.visibility</p:attrName>
                                        </p:attrNameLst>
                                      </p:cBhvr>
                                      <p:to>
                                        <p:strVal val="visible"/>
                                      </p:to>
                                    </p:set>
                                    <p:animEffect transition="in" filter="barn(inVertical)">
                                      <p:cBhvr>
                                        <p:cTn id="78" dur="500"/>
                                        <p:tgtEl>
                                          <p:spTgt spid="14">
                                            <p:txEl>
                                              <p:pRg st="14" end="14"/>
                                            </p:txEl>
                                          </p:spTgt>
                                        </p:tgtEl>
                                      </p:cBhvr>
                                    </p:animEffect>
                                  </p:childTnLst>
                                </p:cTn>
                              </p:par>
                              <p:par>
                                <p:cTn id="79" presetID="16" presetClass="entr" presetSubtype="21" fill="hold" nodeType="withEffect">
                                  <p:stCondLst>
                                    <p:cond delay="0"/>
                                  </p:stCondLst>
                                  <p:childTnLst>
                                    <p:set>
                                      <p:cBhvr>
                                        <p:cTn id="80" dur="1" fill="hold">
                                          <p:stCondLst>
                                            <p:cond delay="0"/>
                                          </p:stCondLst>
                                        </p:cTn>
                                        <p:tgtEl>
                                          <p:spTgt spid="14">
                                            <p:txEl>
                                              <p:pRg st="15" end="15"/>
                                            </p:txEl>
                                          </p:spTgt>
                                        </p:tgtEl>
                                        <p:attrNameLst>
                                          <p:attrName>style.visibility</p:attrName>
                                        </p:attrNameLst>
                                      </p:cBhvr>
                                      <p:to>
                                        <p:strVal val="visible"/>
                                      </p:to>
                                    </p:set>
                                    <p:animEffect transition="in" filter="barn(inVertical)">
                                      <p:cBhvr>
                                        <p:cTn id="81" dur="500"/>
                                        <p:tgtEl>
                                          <p:spTgt spid="14">
                                            <p:txEl>
                                              <p:pRg st="15" end="15"/>
                                            </p:txEl>
                                          </p:spTgt>
                                        </p:tgtEl>
                                      </p:cBhvr>
                                    </p:animEffect>
                                  </p:childTnLst>
                                </p:cTn>
                              </p:par>
                              <p:par>
                                <p:cTn id="82" presetID="16" presetClass="entr" presetSubtype="21" fill="hold" nodeType="withEffect">
                                  <p:stCondLst>
                                    <p:cond delay="0"/>
                                  </p:stCondLst>
                                  <p:childTnLst>
                                    <p:set>
                                      <p:cBhvr>
                                        <p:cTn id="83" dur="1" fill="hold">
                                          <p:stCondLst>
                                            <p:cond delay="0"/>
                                          </p:stCondLst>
                                        </p:cTn>
                                        <p:tgtEl>
                                          <p:spTgt spid="14">
                                            <p:txEl>
                                              <p:pRg st="16" end="16"/>
                                            </p:txEl>
                                          </p:spTgt>
                                        </p:tgtEl>
                                        <p:attrNameLst>
                                          <p:attrName>style.visibility</p:attrName>
                                        </p:attrNameLst>
                                      </p:cBhvr>
                                      <p:to>
                                        <p:strVal val="visible"/>
                                      </p:to>
                                    </p:set>
                                    <p:animEffect transition="in" filter="barn(inVertical)">
                                      <p:cBhvr>
                                        <p:cTn id="84" dur="500"/>
                                        <p:tgtEl>
                                          <p:spTgt spid="14">
                                            <p:txEl>
                                              <p:pRg st="16" end="16"/>
                                            </p:txEl>
                                          </p:spTgt>
                                        </p:tgtEl>
                                      </p:cBhvr>
                                    </p:animEffect>
                                  </p:childTnLst>
                                </p:cTn>
                              </p:par>
                              <p:par>
                                <p:cTn id="85" presetID="16" presetClass="entr" presetSubtype="21" fill="hold" nodeType="withEffect">
                                  <p:stCondLst>
                                    <p:cond delay="0"/>
                                  </p:stCondLst>
                                  <p:childTnLst>
                                    <p:set>
                                      <p:cBhvr>
                                        <p:cTn id="86" dur="1" fill="hold">
                                          <p:stCondLst>
                                            <p:cond delay="0"/>
                                          </p:stCondLst>
                                        </p:cTn>
                                        <p:tgtEl>
                                          <p:spTgt spid="14">
                                            <p:txEl>
                                              <p:pRg st="17" end="17"/>
                                            </p:txEl>
                                          </p:spTgt>
                                        </p:tgtEl>
                                        <p:attrNameLst>
                                          <p:attrName>style.visibility</p:attrName>
                                        </p:attrNameLst>
                                      </p:cBhvr>
                                      <p:to>
                                        <p:strVal val="visible"/>
                                      </p:to>
                                    </p:set>
                                    <p:animEffect transition="in" filter="barn(inVertical)">
                                      <p:cBhvr>
                                        <p:cTn id="87" dur="500"/>
                                        <p:tgtEl>
                                          <p:spTgt spid="14">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4">
                                            <p:txEl>
                                              <p:pRg st="18" end="18"/>
                                            </p:txEl>
                                          </p:spTgt>
                                        </p:tgtEl>
                                        <p:attrNameLst>
                                          <p:attrName>style.visibility</p:attrName>
                                        </p:attrNameLst>
                                      </p:cBhvr>
                                      <p:to>
                                        <p:strVal val="visible"/>
                                      </p:to>
                                    </p:set>
                                    <p:animEffect transition="in" filter="wipe(down)">
                                      <p:cBhvr>
                                        <p:cTn id="92" dur="500"/>
                                        <p:tgtEl>
                                          <p:spTgt spid="1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52400" y="1643380"/>
            <a:ext cx="3733800" cy="7294305"/>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6.3: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Tương tự bài 6.2 nhưng dùng bàn phím ma trận để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thay đổi giới hạn bằng 2 nút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nhấn UP, DW cuộn tròn nhấn giữ.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Giới hạn mặc nhiên ban đầu là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50, nút RUN, STOP thay bởi </a:t>
            </a:r>
            <a:r>
              <a:rPr lang="en-US"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CLR</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và OFF.</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4" name="Rectangle 13"/>
          <p:cNvSpPr/>
          <p:nvPr/>
        </p:nvSpPr>
        <p:spPr>
          <a:xfrm>
            <a:off x="5334000" y="2063920"/>
            <a:ext cx="11049000" cy="6986528"/>
          </a:xfrm>
          <a:prstGeom prst="rect">
            <a:avLst/>
          </a:prstGeom>
        </p:spPr>
        <p:txBody>
          <a:bodyPr wrap="square">
            <a:spAutoFit/>
          </a:bodyPr>
          <a:lstStyle/>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if(phim_up_c2 (200) == co_nhan)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if(g_han &lt; 99)</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if(phim_dw_c2 (200) == co_nhan)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if(g_han &gt; 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g_han--;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hienthi_4led7doan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88055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down)">
                                      <p:cBhvr>
                                        <p:cTn id="12" dur="500"/>
                                        <p:tgtEl>
                                          <p:spTgt spid="14">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down)">
                                      <p:cBhvr>
                                        <p:cTn id="15" dur="500"/>
                                        <p:tgtEl>
                                          <p:spTgt spid="14">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ipe(down)">
                                      <p:cBhvr>
                                        <p:cTn id="18" dur="500"/>
                                        <p:tgtEl>
                                          <p:spTgt spid="14">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Effect transition="in" filter="wipe(down)">
                                      <p:cBhvr>
                                        <p:cTn id="21" dur="500"/>
                                        <p:tgtEl>
                                          <p:spTgt spid="14">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wipe(down)">
                                      <p:cBhvr>
                                        <p:cTn id="24" dur="500"/>
                                        <p:tgtEl>
                                          <p:spTgt spid="14">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wipe(down)">
                                      <p:cBhvr>
                                        <p:cTn id="27" dur="500"/>
                                        <p:tgtEl>
                                          <p:spTgt spid="14">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xEl>
                                              <p:pRg st="6" end="6"/>
                                            </p:txEl>
                                          </p:spTgt>
                                        </p:tgtEl>
                                        <p:attrNameLst>
                                          <p:attrName>style.visibility</p:attrName>
                                        </p:attrNameLst>
                                      </p:cBhvr>
                                      <p:to>
                                        <p:strVal val="visible"/>
                                      </p:to>
                                    </p:set>
                                    <p:animEffect transition="in" filter="wipe(down)">
                                      <p:cBhvr>
                                        <p:cTn id="30" dur="500"/>
                                        <p:tgtEl>
                                          <p:spTgt spid="14">
                                            <p:txEl>
                                              <p:pRg st="6" end="6"/>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4">
                                            <p:txEl>
                                              <p:pRg st="7" end="7"/>
                                            </p:txEl>
                                          </p:spTgt>
                                        </p:tgtEl>
                                        <p:attrNameLst>
                                          <p:attrName>style.visibility</p:attrName>
                                        </p:attrNameLst>
                                      </p:cBhvr>
                                      <p:to>
                                        <p:strVal val="visible"/>
                                      </p:to>
                                    </p:set>
                                    <p:animEffect transition="in" filter="wipe(down)">
                                      <p:cBhvr>
                                        <p:cTn id="33" dur="500"/>
                                        <p:tgtEl>
                                          <p:spTgt spid="1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4">
                                            <p:txEl>
                                              <p:pRg st="8" end="8"/>
                                            </p:txEl>
                                          </p:spTgt>
                                        </p:tgtEl>
                                        <p:attrNameLst>
                                          <p:attrName>style.visibility</p:attrName>
                                        </p:attrNameLst>
                                      </p:cBhvr>
                                      <p:to>
                                        <p:strVal val="visible"/>
                                      </p:to>
                                    </p:set>
                                    <p:animEffect transition="in" filter="circle(in)">
                                      <p:cBhvr>
                                        <p:cTn id="38" dur="2000"/>
                                        <p:tgtEl>
                                          <p:spTgt spid="14">
                                            <p:txEl>
                                              <p:pRg st="8" end="8"/>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14">
                                            <p:txEl>
                                              <p:pRg st="9" end="9"/>
                                            </p:txEl>
                                          </p:spTgt>
                                        </p:tgtEl>
                                        <p:attrNameLst>
                                          <p:attrName>style.visibility</p:attrName>
                                        </p:attrNameLst>
                                      </p:cBhvr>
                                      <p:to>
                                        <p:strVal val="visible"/>
                                      </p:to>
                                    </p:set>
                                    <p:animEffect transition="in" filter="circle(in)">
                                      <p:cBhvr>
                                        <p:cTn id="41" dur="2000"/>
                                        <p:tgtEl>
                                          <p:spTgt spid="14">
                                            <p:txEl>
                                              <p:pRg st="9" end="9"/>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14">
                                            <p:txEl>
                                              <p:pRg st="10" end="10"/>
                                            </p:txEl>
                                          </p:spTgt>
                                        </p:tgtEl>
                                        <p:attrNameLst>
                                          <p:attrName>style.visibility</p:attrName>
                                        </p:attrNameLst>
                                      </p:cBhvr>
                                      <p:to>
                                        <p:strVal val="visible"/>
                                      </p:to>
                                    </p:set>
                                    <p:animEffect transition="in" filter="circle(in)">
                                      <p:cBhvr>
                                        <p:cTn id="44" dur="2000"/>
                                        <p:tgtEl>
                                          <p:spTgt spid="14">
                                            <p:txEl>
                                              <p:pRg st="10" end="10"/>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14">
                                            <p:txEl>
                                              <p:pRg st="11" end="11"/>
                                            </p:txEl>
                                          </p:spTgt>
                                        </p:tgtEl>
                                        <p:attrNameLst>
                                          <p:attrName>style.visibility</p:attrName>
                                        </p:attrNameLst>
                                      </p:cBhvr>
                                      <p:to>
                                        <p:strVal val="visible"/>
                                      </p:to>
                                    </p:set>
                                    <p:animEffect transition="in" filter="circle(in)">
                                      <p:cBhvr>
                                        <p:cTn id="47" dur="2000"/>
                                        <p:tgtEl>
                                          <p:spTgt spid="14">
                                            <p:txEl>
                                              <p:pRg st="11" end="11"/>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14">
                                            <p:txEl>
                                              <p:pRg st="12" end="12"/>
                                            </p:txEl>
                                          </p:spTgt>
                                        </p:tgtEl>
                                        <p:attrNameLst>
                                          <p:attrName>style.visibility</p:attrName>
                                        </p:attrNameLst>
                                      </p:cBhvr>
                                      <p:to>
                                        <p:strVal val="visible"/>
                                      </p:to>
                                    </p:set>
                                    <p:animEffect transition="in" filter="circle(in)">
                                      <p:cBhvr>
                                        <p:cTn id="50" dur="2000"/>
                                        <p:tgtEl>
                                          <p:spTgt spid="14">
                                            <p:txEl>
                                              <p:pRg st="12" end="12"/>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14">
                                            <p:txEl>
                                              <p:pRg st="13" end="13"/>
                                            </p:txEl>
                                          </p:spTgt>
                                        </p:tgtEl>
                                        <p:attrNameLst>
                                          <p:attrName>style.visibility</p:attrName>
                                        </p:attrNameLst>
                                      </p:cBhvr>
                                      <p:to>
                                        <p:strVal val="visible"/>
                                      </p:to>
                                    </p:set>
                                    <p:animEffect transition="in" filter="circle(in)">
                                      <p:cBhvr>
                                        <p:cTn id="53" dur="2000"/>
                                        <p:tgtEl>
                                          <p:spTgt spid="14">
                                            <p:txEl>
                                              <p:pRg st="13" end="13"/>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14">
                                            <p:txEl>
                                              <p:pRg st="14" end="14"/>
                                            </p:txEl>
                                          </p:spTgt>
                                        </p:tgtEl>
                                        <p:attrNameLst>
                                          <p:attrName>style.visibility</p:attrName>
                                        </p:attrNameLst>
                                      </p:cBhvr>
                                      <p:to>
                                        <p:strVal val="visible"/>
                                      </p:to>
                                    </p:set>
                                    <p:animEffect transition="in" filter="circle(in)">
                                      <p:cBhvr>
                                        <p:cTn id="56" dur="2000"/>
                                        <p:tgtEl>
                                          <p:spTgt spid="14">
                                            <p:txEl>
                                              <p:pRg st="14" end="14"/>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14">
                                            <p:txEl>
                                              <p:pRg st="15" end="15"/>
                                            </p:txEl>
                                          </p:spTgt>
                                        </p:tgtEl>
                                        <p:attrNameLst>
                                          <p:attrName>style.visibility</p:attrName>
                                        </p:attrNameLst>
                                      </p:cBhvr>
                                      <p:to>
                                        <p:strVal val="visible"/>
                                      </p:to>
                                    </p:set>
                                    <p:animEffect transition="in" filter="circle(in)">
                                      <p:cBhvr>
                                        <p:cTn id="59" dur="20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22658" y="1384101"/>
            <a:ext cx="17607506" cy="2862322"/>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6.6: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Kết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nối Keypad4x4 với Pic18f4550, module 32 led đơn. Sử dụng các phim từ 0-9 đề điều khiển On/off các led có số thứ tự tương ứng. Ví dụ: Khi nhấn phím 1: led 1 đang sáng sẽ tắt, và ngược lại. Nhấn phím 5 sẽ điều khiển led 5. Lưu ý là trạng thái các led khác không điều khiển sẽ giữ nguyên. Ví dụ led 1 đang sáng; bạn nhấn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phím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5 điều khiển led 5 thì led 1 vẫn giữ nguyên trạng thái. </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30333690"/>
              </p:ext>
            </p:extLst>
          </p:nvPr>
        </p:nvGraphicFramePr>
        <p:xfrm>
          <a:off x="3962400" y="4596971"/>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659351981"/>
              </p:ext>
            </p:extLst>
          </p:nvPr>
        </p:nvGraphicFramePr>
        <p:xfrm>
          <a:off x="3948545" y="5965371"/>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extLst>
                  <a:ext uri="{0D108BD9-81ED-4DB2-BD59-A6C34878D82A}">
                    <a16:rowId xmlns:a16="http://schemas.microsoft.com/office/drawing/2014/main" val="4142098997"/>
                  </a:ext>
                </a:extLst>
              </a:tr>
            </a:tbl>
          </a:graphicData>
        </a:graphic>
      </p:graphicFrame>
      <p:sp>
        <p:nvSpPr>
          <p:cNvPr id="15" name="Rectangle 14"/>
          <p:cNvSpPr/>
          <p:nvPr/>
        </p:nvSpPr>
        <p:spPr>
          <a:xfrm>
            <a:off x="586575" y="5898160"/>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1</a:t>
            </a:r>
          </a:p>
        </p:txBody>
      </p:sp>
      <p:graphicFrame>
        <p:nvGraphicFramePr>
          <p:cNvPr id="16" name="Table 15"/>
          <p:cNvGraphicFramePr>
            <a:graphicFrameLocks noGrp="1"/>
          </p:cNvGraphicFramePr>
          <p:nvPr>
            <p:extLst>
              <p:ext uri="{D42A27DB-BD31-4B8C-83A1-F6EECF244321}">
                <p14:modId xmlns:p14="http://schemas.microsoft.com/office/powerpoint/2010/main" val="1321155984"/>
              </p:ext>
            </p:extLst>
          </p:nvPr>
        </p:nvGraphicFramePr>
        <p:xfrm>
          <a:off x="3969657" y="7076869"/>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17" name="Rectangle 16"/>
          <p:cNvSpPr/>
          <p:nvPr/>
        </p:nvSpPr>
        <p:spPr>
          <a:xfrm>
            <a:off x="593832" y="6993329"/>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5</a:t>
            </a:r>
          </a:p>
        </p:txBody>
      </p:sp>
      <p:graphicFrame>
        <p:nvGraphicFramePr>
          <p:cNvPr id="18" name="Table 17"/>
          <p:cNvGraphicFramePr>
            <a:graphicFrameLocks noGrp="1"/>
          </p:cNvGraphicFramePr>
          <p:nvPr>
            <p:extLst>
              <p:ext uri="{D42A27DB-BD31-4B8C-83A1-F6EECF244321}">
                <p14:modId xmlns:p14="http://schemas.microsoft.com/office/powerpoint/2010/main" val="3398837639"/>
              </p:ext>
            </p:extLst>
          </p:nvPr>
        </p:nvGraphicFramePr>
        <p:xfrm>
          <a:off x="3962400" y="8125219"/>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4142098997"/>
                  </a:ext>
                </a:extLst>
              </a:tr>
            </a:tbl>
          </a:graphicData>
        </a:graphic>
      </p:graphicFrame>
      <p:sp>
        <p:nvSpPr>
          <p:cNvPr id="22" name="Rectangle 21"/>
          <p:cNvSpPr/>
          <p:nvPr/>
        </p:nvSpPr>
        <p:spPr>
          <a:xfrm>
            <a:off x="586575" y="8041679"/>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1</a:t>
            </a:r>
          </a:p>
        </p:txBody>
      </p:sp>
      <p:graphicFrame>
        <p:nvGraphicFramePr>
          <p:cNvPr id="24" name="Table 23"/>
          <p:cNvGraphicFramePr>
            <a:graphicFrameLocks noGrp="1"/>
          </p:cNvGraphicFramePr>
          <p:nvPr>
            <p:extLst>
              <p:ext uri="{D42A27DB-BD31-4B8C-83A1-F6EECF244321}">
                <p14:modId xmlns:p14="http://schemas.microsoft.com/office/powerpoint/2010/main" val="3331813314"/>
              </p:ext>
            </p:extLst>
          </p:nvPr>
        </p:nvGraphicFramePr>
        <p:xfrm>
          <a:off x="3969657" y="9111866"/>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60000"/>
                        <a:lumOff val="40000"/>
                      </a:schemeClr>
                    </a:solidFill>
                  </a:tcPr>
                </a:tc>
                <a:extLst>
                  <a:ext uri="{0D108BD9-81ED-4DB2-BD59-A6C34878D82A}">
                    <a16:rowId xmlns:a16="http://schemas.microsoft.com/office/drawing/2014/main" val="4142098997"/>
                  </a:ext>
                </a:extLst>
              </a:tr>
            </a:tbl>
          </a:graphicData>
        </a:graphic>
      </p:graphicFrame>
      <p:sp>
        <p:nvSpPr>
          <p:cNvPr id="25" name="Rectangle 24"/>
          <p:cNvSpPr/>
          <p:nvPr/>
        </p:nvSpPr>
        <p:spPr>
          <a:xfrm>
            <a:off x="593832" y="9028326"/>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5</a:t>
            </a:r>
          </a:p>
        </p:txBody>
      </p:sp>
    </p:spTree>
    <p:extLst>
      <p:ext uri="{BB962C8B-B14F-4D97-AF65-F5344CB8AC3E}">
        <p14:creationId xmlns:p14="http://schemas.microsoft.com/office/powerpoint/2010/main" val="170163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randombar(horizontal)">
                                      <p:cBhvr>
                                        <p:cTn id="6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P spid="17" grpId="0"/>
      <p:bldP spid="22"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aphicFrame>
        <p:nvGraphicFramePr>
          <p:cNvPr id="28" name="Table 27"/>
          <p:cNvGraphicFramePr>
            <a:graphicFrameLocks noGrp="1"/>
          </p:cNvGraphicFramePr>
          <p:nvPr>
            <p:extLst>
              <p:ext uri="{D42A27DB-BD31-4B8C-83A1-F6EECF244321}">
                <p14:modId xmlns:p14="http://schemas.microsoft.com/office/powerpoint/2010/main" val="115978251"/>
              </p:ext>
            </p:extLst>
          </p:nvPr>
        </p:nvGraphicFramePr>
        <p:xfrm>
          <a:off x="3733800" y="1570529"/>
          <a:ext cx="12192000" cy="601171"/>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601171">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extLst>
                  <a:ext uri="{0D108BD9-81ED-4DB2-BD59-A6C34878D82A}">
                    <a16:rowId xmlns:a16="http://schemas.microsoft.com/office/drawing/2014/main" val="4142098997"/>
                  </a:ext>
                </a:extLst>
              </a:tr>
            </a:tbl>
          </a:graphicData>
        </a:graphic>
      </p:graphicFrame>
      <p:sp>
        <p:nvSpPr>
          <p:cNvPr id="29" name="Rectangle 28"/>
          <p:cNvSpPr/>
          <p:nvPr/>
        </p:nvSpPr>
        <p:spPr>
          <a:xfrm>
            <a:off x="2318657" y="1536923"/>
            <a:ext cx="1172512"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LED</a:t>
            </a:r>
          </a:p>
        </p:txBody>
      </p:sp>
      <p:graphicFrame>
        <p:nvGraphicFramePr>
          <p:cNvPr id="30" name="Table 29"/>
          <p:cNvGraphicFramePr>
            <a:graphicFrameLocks noGrp="1"/>
          </p:cNvGraphicFramePr>
          <p:nvPr>
            <p:extLst>
              <p:ext uri="{D42A27DB-BD31-4B8C-83A1-F6EECF244321}">
                <p14:modId xmlns:p14="http://schemas.microsoft.com/office/powerpoint/2010/main" val="1847769465"/>
              </p:ext>
            </p:extLst>
          </p:nvPr>
        </p:nvGraphicFramePr>
        <p:xfrm>
          <a:off x="3733800" y="2403527"/>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31" name="Rectangle 30"/>
          <p:cNvSpPr/>
          <p:nvPr/>
        </p:nvSpPr>
        <p:spPr>
          <a:xfrm>
            <a:off x="2318657" y="2369921"/>
            <a:ext cx="1172512" cy="646331"/>
          </a:xfrm>
          <a:prstGeom prst="rect">
            <a:avLst/>
          </a:prstGeom>
        </p:spPr>
        <p:txBody>
          <a:bodyPr wrap="square">
            <a:spAutoFit/>
          </a:bodyPr>
          <a:lstStyle/>
          <a:p>
            <a:pPr lvl="0" algn="just">
              <a:defRPr/>
            </a:pP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cxnSp>
        <p:nvCxnSpPr>
          <p:cNvPr id="8" name="Straight Connector 7"/>
          <p:cNvCxnSpPr/>
          <p:nvPr/>
        </p:nvCxnSpPr>
        <p:spPr>
          <a:xfrm>
            <a:off x="287211" y="3238500"/>
            <a:ext cx="17678400"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87211" y="3400633"/>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1</a:t>
            </a:r>
          </a:p>
        </p:txBody>
      </p:sp>
      <p:sp>
        <p:nvSpPr>
          <p:cNvPr id="35" name="Rectangle 34"/>
          <p:cNvSpPr/>
          <p:nvPr/>
        </p:nvSpPr>
        <p:spPr>
          <a:xfrm>
            <a:off x="2971800" y="3425167"/>
            <a:ext cx="4038600" cy="646331"/>
          </a:xfrm>
          <a:prstGeom prst="rect">
            <a:avLst/>
          </a:prstGeom>
        </p:spPr>
        <p:txBody>
          <a:bodyPr wrap="square">
            <a:spAutoFit/>
          </a:bodyPr>
          <a:lstStyle/>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RUN=RUN&lt;&lt;1</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36" name="Table 35"/>
          <p:cNvGraphicFramePr>
            <a:graphicFrameLocks noGrp="1"/>
          </p:cNvGraphicFramePr>
          <p:nvPr>
            <p:extLst>
              <p:ext uri="{D42A27DB-BD31-4B8C-83A1-F6EECF244321}">
                <p14:modId xmlns:p14="http://schemas.microsoft.com/office/powerpoint/2010/main" val="1398001290"/>
              </p:ext>
            </p:extLst>
          </p:nvPr>
        </p:nvGraphicFramePr>
        <p:xfrm>
          <a:off x="6705600" y="3467844"/>
          <a:ext cx="11125200" cy="579120"/>
        </p:xfrm>
        <a:graphic>
          <a:graphicData uri="http://schemas.openxmlformats.org/drawingml/2006/table">
            <a:tbl>
              <a:tblPr firstRow="1" bandRow="1">
                <a:tableStyleId>{5940675A-B579-460E-94D1-54222C63F5DA}</a:tableStyleId>
              </a:tblPr>
              <a:tblGrid>
                <a:gridCol w="1112520">
                  <a:extLst>
                    <a:ext uri="{9D8B030D-6E8A-4147-A177-3AD203B41FA5}">
                      <a16:colId xmlns:a16="http://schemas.microsoft.com/office/drawing/2014/main" val="746948065"/>
                    </a:ext>
                  </a:extLst>
                </a:gridCol>
                <a:gridCol w="1112520">
                  <a:extLst>
                    <a:ext uri="{9D8B030D-6E8A-4147-A177-3AD203B41FA5}">
                      <a16:colId xmlns:a16="http://schemas.microsoft.com/office/drawing/2014/main" val="3034687444"/>
                    </a:ext>
                  </a:extLst>
                </a:gridCol>
                <a:gridCol w="1112520">
                  <a:extLst>
                    <a:ext uri="{9D8B030D-6E8A-4147-A177-3AD203B41FA5}">
                      <a16:colId xmlns:a16="http://schemas.microsoft.com/office/drawing/2014/main" val="2301489936"/>
                    </a:ext>
                  </a:extLst>
                </a:gridCol>
                <a:gridCol w="1112520">
                  <a:extLst>
                    <a:ext uri="{9D8B030D-6E8A-4147-A177-3AD203B41FA5}">
                      <a16:colId xmlns:a16="http://schemas.microsoft.com/office/drawing/2014/main" val="3628791289"/>
                    </a:ext>
                  </a:extLst>
                </a:gridCol>
                <a:gridCol w="1112520">
                  <a:extLst>
                    <a:ext uri="{9D8B030D-6E8A-4147-A177-3AD203B41FA5}">
                      <a16:colId xmlns:a16="http://schemas.microsoft.com/office/drawing/2014/main" val="1638533112"/>
                    </a:ext>
                  </a:extLst>
                </a:gridCol>
                <a:gridCol w="1112520">
                  <a:extLst>
                    <a:ext uri="{9D8B030D-6E8A-4147-A177-3AD203B41FA5}">
                      <a16:colId xmlns:a16="http://schemas.microsoft.com/office/drawing/2014/main" val="4045152741"/>
                    </a:ext>
                  </a:extLst>
                </a:gridCol>
                <a:gridCol w="1112520">
                  <a:extLst>
                    <a:ext uri="{9D8B030D-6E8A-4147-A177-3AD203B41FA5}">
                      <a16:colId xmlns:a16="http://schemas.microsoft.com/office/drawing/2014/main" val="1155559882"/>
                    </a:ext>
                  </a:extLst>
                </a:gridCol>
                <a:gridCol w="1112520">
                  <a:extLst>
                    <a:ext uri="{9D8B030D-6E8A-4147-A177-3AD203B41FA5}">
                      <a16:colId xmlns:a16="http://schemas.microsoft.com/office/drawing/2014/main" val="2553150008"/>
                    </a:ext>
                  </a:extLst>
                </a:gridCol>
                <a:gridCol w="1112520">
                  <a:extLst>
                    <a:ext uri="{9D8B030D-6E8A-4147-A177-3AD203B41FA5}">
                      <a16:colId xmlns:a16="http://schemas.microsoft.com/office/drawing/2014/main" val="3307140791"/>
                    </a:ext>
                  </a:extLst>
                </a:gridCol>
                <a:gridCol w="111252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017935058"/>
              </p:ext>
            </p:extLst>
          </p:nvPr>
        </p:nvGraphicFramePr>
        <p:xfrm>
          <a:off x="6705602" y="4397821"/>
          <a:ext cx="11178100" cy="579120"/>
        </p:xfrm>
        <a:graphic>
          <a:graphicData uri="http://schemas.openxmlformats.org/drawingml/2006/table">
            <a:tbl>
              <a:tblPr firstRow="1" bandRow="1">
                <a:tableStyleId>{5940675A-B579-460E-94D1-54222C63F5DA}</a:tableStyleId>
              </a:tblPr>
              <a:tblGrid>
                <a:gridCol w="1117810">
                  <a:extLst>
                    <a:ext uri="{9D8B030D-6E8A-4147-A177-3AD203B41FA5}">
                      <a16:colId xmlns:a16="http://schemas.microsoft.com/office/drawing/2014/main" val="746948065"/>
                    </a:ext>
                  </a:extLst>
                </a:gridCol>
                <a:gridCol w="1117810">
                  <a:extLst>
                    <a:ext uri="{9D8B030D-6E8A-4147-A177-3AD203B41FA5}">
                      <a16:colId xmlns:a16="http://schemas.microsoft.com/office/drawing/2014/main" val="3034687444"/>
                    </a:ext>
                  </a:extLst>
                </a:gridCol>
                <a:gridCol w="1117810">
                  <a:extLst>
                    <a:ext uri="{9D8B030D-6E8A-4147-A177-3AD203B41FA5}">
                      <a16:colId xmlns:a16="http://schemas.microsoft.com/office/drawing/2014/main" val="2301489936"/>
                    </a:ext>
                  </a:extLst>
                </a:gridCol>
                <a:gridCol w="1117810">
                  <a:extLst>
                    <a:ext uri="{9D8B030D-6E8A-4147-A177-3AD203B41FA5}">
                      <a16:colId xmlns:a16="http://schemas.microsoft.com/office/drawing/2014/main" val="3628791289"/>
                    </a:ext>
                  </a:extLst>
                </a:gridCol>
                <a:gridCol w="1117810">
                  <a:extLst>
                    <a:ext uri="{9D8B030D-6E8A-4147-A177-3AD203B41FA5}">
                      <a16:colId xmlns:a16="http://schemas.microsoft.com/office/drawing/2014/main" val="1638533112"/>
                    </a:ext>
                  </a:extLst>
                </a:gridCol>
                <a:gridCol w="1117810">
                  <a:extLst>
                    <a:ext uri="{9D8B030D-6E8A-4147-A177-3AD203B41FA5}">
                      <a16:colId xmlns:a16="http://schemas.microsoft.com/office/drawing/2014/main" val="4045152741"/>
                    </a:ext>
                  </a:extLst>
                </a:gridCol>
                <a:gridCol w="1117810">
                  <a:extLst>
                    <a:ext uri="{9D8B030D-6E8A-4147-A177-3AD203B41FA5}">
                      <a16:colId xmlns:a16="http://schemas.microsoft.com/office/drawing/2014/main" val="1155559882"/>
                    </a:ext>
                  </a:extLst>
                </a:gridCol>
                <a:gridCol w="1117810">
                  <a:extLst>
                    <a:ext uri="{9D8B030D-6E8A-4147-A177-3AD203B41FA5}">
                      <a16:colId xmlns:a16="http://schemas.microsoft.com/office/drawing/2014/main" val="2553150008"/>
                    </a:ext>
                  </a:extLst>
                </a:gridCol>
                <a:gridCol w="1117810">
                  <a:extLst>
                    <a:ext uri="{9D8B030D-6E8A-4147-A177-3AD203B41FA5}">
                      <a16:colId xmlns:a16="http://schemas.microsoft.com/office/drawing/2014/main" val="3307140791"/>
                    </a:ext>
                  </a:extLst>
                </a:gridCol>
                <a:gridCol w="111781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extLst>
                  <a:ext uri="{0D108BD9-81ED-4DB2-BD59-A6C34878D82A}">
                    <a16:rowId xmlns:a16="http://schemas.microsoft.com/office/drawing/2014/main" val="4142098997"/>
                  </a:ext>
                </a:extLst>
              </a:tr>
            </a:tbl>
          </a:graphicData>
        </a:graphic>
      </p:graphicFrame>
      <p:sp>
        <p:nvSpPr>
          <p:cNvPr id="38" name="Rectangle 37"/>
          <p:cNvSpPr/>
          <p:nvPr/>
        </p:nvSpPr>
        <p:spPr>
          <a:xfrm>
            <a:off x="5102325" y="4397821"/>
            <a:ext cx="4038600" cy="646331"/>
          </a:xfrm>
          <a:prstGeom prst="rect">
            <a:avLst/>
          </a:prstGeom>
        </p:spPr>
        <p:txBody>
          <a:bodyPr wrap="square">
            <a:spAutoFit/>
          </a:bodyPr>
          <a:lstStyle/>
          <a:p>
            <a:pPr lvl="0" algn="just">
              <a:defRPr/>
            </a:pPr>
            <a:r>
              <a:rPr lang="vi-VN" sz="3600" noProof="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LED</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3960912477"/>
              </p:ext>
            </p:extLst>
          </p:nvPr>
        </p:nvGraphicFramePr>
        <p:xfrm>
          <a:off x="6705600" y="5624344"/>
          <a:ext cx="11125200" cy="579120"/>
        </p:xfrm>
        <a:graphic>
          <a:graphicData uri="http://schemas.openxmlformats.org/drawingml/2006/table">
            <a:tbl>
              <a:tblPr firstRow="1" bandRow="1">
                <a:tableStyleId>{5940675A-B579-460E-94D1-54222C63F5DA}</a:tableStyleId>
              </a:tblPr>
              <a:tblGrid>
                <a:gridCol w="1112520">
                  <a:extLst>
                    <a:ext uri="{9D8B030D-6E8A-4147-A177-3AD203B41FA5}">
                      <a16:colId xmlns:a16="http://schemas.microsoft.com/office/drawing/2014/main" val="746948065"/>
                    </a:ext>
                  </a:extLst>
                </a:gridCol>
                <a:gridCol w="1112520">
                  <a:extLst>
                    <a:ext uri="{9D8B030D-6E8A-4147-A177-3AD203B41FA5}">
                      <a16:colId xmlns:a16="http://schemas.microsoft.com/office/drawing/2014/main" val="3034687444"/>
                    </a:ext>
                  </a:extLst>
                </a:gridCol>
                <a:gridCol w="1112520">
                  <a:extLst>
                    <a:ext uri="{9D8B030D-6E8A-4147-A177-3AD203B41FA5}">
                      <a16:colId xmlns:a16="http://schemas.microsoft.com/office/drawing/2014/main" val="2301489936"/>
                    </a:ext>
                  </a:extLst>
                </a:gridCol>
                <a:gridCol w="1112520">
                  <a:extLst>
                    <a:ext uri="{9D8B030D-6E8A-4147-A177-3AD203B41FA5}">
                      <a16:colId xmlns:a16="http://schemas.microsoft.com/office/drawing/2014/main" val="3628791289"/>
                    </a:ext>
                  </a:extLst>
                </a:gridCol>
                <a:gridCol w="1112520">
                  <a:extLst>
                    <a:ext uri="{9D8B030D-6E8A-4147-A177-3AD203B41FA5}">
                      <a16:colId xmlns:a16="http://schemas.microsoft.com/office/drawing/2014/main" val="1638533112"/>
                    </a:ext>
                  </a:extLst>
                </a:gridCol>
                <a:gridCol w="1112520">
                  <a:extLst>
                    <a:ext uri="{9D8B030D-6E8A-4147-A177-3AD203B41FA5}">
                      <a16:colId xmlns:a16="http://schemas.microsoft.com/office/drawing/2014/main" val="4045152741"/>
                    </a:ext>
                  </a:extLst>
                </a:gridCol>
                <a:gridCol w="1112520">
                  <a:extLst>
                    <a:ext uri="{9D8B030D-6E8A-4147-A177-3AD203B41FA5}">
                      <a16:colId xmlns:a16="http://schemas.microsoft.com/office/drawing/2014/main" val="1155559882"/>
                    </a:ext>
                  </a:extLst>
                </a:gridCol>
                <a:gridCol w="1112520">
                  <a:extLst>
                    <a:ext uri="{9D8B030D-6E8A-4147-A177-3AD203B41FA5}">
                      <a16:colId xmlns:a16="http://schemas.microsoft.com/office/drawing/2014/main" val="2553150008"/>
                    </a:ext>
                  </a:extLst>
                </a:gridCol>
                <a:gridCol w="1112520">
                  <a:extLst>
                    <a:ext uri="{9D8B030D-6E8A-4147-A177-3AD203B41FA5}">
                      <a16:colId xmlns:a16="http://schemas.microsoft.com/office/drawing/2014/main" val="3307140791"/>
                    </a:ext>
                  </a:extLst>
                </a:gridCol>
                <a:gridCol w="111252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cxnSp>
        <p:nvCxnSpPr>
          <p:cNvPr id="41" name="Straight Connector 40"/>
          <p:cNvCxnSpPr/>
          <p:nvPr/>
        </p:nvCxnSpPr>
        <p:spPr>
          <a:xfrm>
            <a:off x="6596879" y="5372100"/>
            <a:ext cx="11233921" cy="0"/>
          </a:xfrm>
          <a:prstGeom prst="line">
            <a:avLst/>
          </a:prstGeom>
          <a:ln w="38100">
            <a:solidFill>
              <a:srgbClr val="000000"/>
            </a:solidFill>
            <a:prstDash val="lgDash"/>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7589" y="5303252"/>
            <a:ext cx="4038600" cy="1200329"/>
          </a:xfrm>
          <a:prstGeom prst="rect">
            <a:avLst/>
          </a:prstGeom>
        </p:spPr>
        <p:txBody>
          <a:bodyPr wrap="square">
            <a:spAutoFit/>
          </a:bodyPr>
          <a:lstStyle/>
          <a:p>
            <a:pPr lvl="0" algn="just">
              <a:defRPr/>
            </a:pPr>
            <a:r>
              <a:rPr lang="vi-VN" sz="3600" noProof="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LED=LED|RUN</a:t>
            </a:r>
          </a:p>
          <a:p>
            <a:pPr lvl="0" algn="just">
              <a:defRPr/>
            </a:pPr>
            <a:r>
              <a:rPr kumimoji="0" lang="vi-VN" sz="3600" i="0" u="none" strike="noStrike" kern="1200" cap="none" spc="0" normalizeH="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sym typeface="Wingdings" panose="05000000000000000000" pitchFamily="2" charset="2"/>
              </a:rPr>
              <a:t>LED=LED^RUN</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3" name="Rectangle 42"/>
          <p:cNvSpPr/>
          <p:nvPr/>
        </p:nvSpPr>
        <p:spPr>
          <a:xfrm>
            <a:off x="152400" y="6557564"/>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1</a:t>
            </a:r>
          </a:p>
        </p:txBody>
      </p:sp>
      <p:graphicFrame>
        <p:nvGraphicFramePr>
          <p:cNvPr id="44" name="Table 43"/>
          <p:cNvGraphicFramePr>
            <a:graphicFrameLocks noGrp="1"/>
          </p:cNvGraphicFramePr>
          <p:nvPr>
            <p:extLst>
              <p:ext uri="{D42A27DB-BD31-4B8C-83A1-F6EECF244321}">
                <p14:modId xmlns:p14="http://schemas.microsoft.com/office/powerpoint/2010/main" val="2903908366"/>
              </p:ext>
            </p:extLst>
          </p:nvPr>
        </p:nvGraphicFramePr>
        <p:xfrm>
          <a:off x="6758502" y="8899911"/>
          <a:ext cx="11125200" cy="579120"/>
        </p:xfrm>
        <a:graphic>
          <a:graphicData uri="http://schemas.openxmlformats.org/drawingml/2006/table">
            <a:tbl>
              <a:tblPr firstRow="1" bandRow="1">
                <a:tableStyleId>{5940675A-B579-460E-94D1-54222C63F5DA}</a:tableStyleId>
              </a:tblPr>
              <a:tblGrid>
                <a:gridCol w="1112520">
                  <a:extLst>
                    <a:ext uri="{9D8B030D-6E8A-4147-A177-3AD203B41FA5}">
                      <a16:colId xmlns:a16="http://schemas.microsoft.com/office/drawing/2014/main" val="746948065"/>
                    </a:ext>
                  </a:extLst>
                </a:gridCol>
                <a:gridCol w="1112520">
                  <a:extLst>
                    <a:ext uri="{9D8B030D-6E8A-4147-A177-3AD203B41FA5}">
                      <a16:colId xmlns:a16="http://schemas.microsoft.com/office/drawing/2014/main" val="3034687444"/>
                    </a:ext>
                  </a:extLst>
                </a:gridCol>
                <a:gridCol w="1112520">
                  <a:extLst>
                    <a:ext uri="{9D8B030D-6E8A-4147-A177-3AD203B41FA5}">
                      <a16:colId xmlns:a16="http://schemas.microsoft.com/office/drawing/2014/main" val="2301489936"/>
                    </a:ext>
                  </a:extLst>
                </a:gridCol>
                <a:gridCol w="1112520">
                  <a:extLst>
                    <a:ext uri="{9D8B030D-6E8A-4147-A177-3AD203B41FA5}">
                      <a16:colId xmlns:a16="http://schemas.microsoft.com/office/drawing/2014/main" val="3628791289"/>
                    </a:ext>
                  </a:extLst>
                </a:gridCol>
                <a:gridCol w="1112520">
                  <a:extLst>
                    <a:ext uri="{9D8B030D-6E8A-4147-A177-3AD203B41FA5}">
                      <a16:colId xmlns:a16="http://schemas.microsoft.com/office/drawing/2014/main" val="1638533112"/>
                    </a:ext>
                  </a:extLst>
                </a:gridCol>
                <a:gridCol w="1112520">
                  <a:extLst>
                    <a:ext uri="{9D8B030D-6E8A-4147-A177-3AD203B41FA5}">
                      <a16:colId xmlns:a16="http://schemas.microsoft.com/office/drawing/2014/main" val="4045152741"/>
                    </a:ext>
                  </a:extLst>
                </a:gridCol>
                <a:gridCol w="1112520">
                  <a:extLst>
                    <a:ext uri="{9D8B030D-6E8A-4147-A177-3AD203B41FA5}">
                      <a16:colId xmlns:a16="http://schemas.microsoft.com/office/drawing/2014/main" val="1155559882"/>
                    </a:ext>
                  </a:extLst>
                </a:gridCol>
                <a:gridCol w="1112520">
                  <a:extLst>
                    <a:ext uri="{9D8B030D-6E8A-4147-A177-3AD203B41FA5}">
                      <a16:colId xmlns:a16="http://schemas.microsoft.com/office/drawing/2014/main" val="2553150008"/>
                    </a:ext>
                  </a:extLst>
                </a:gridCol>
                <a:gridCol w="1112520">
                  <a:extLst>
                    <a:ext uri="{9D8B030D-6E8A-4147-A177-3AD203B41FA5}">
                      <a16:colId xmlns:a16="http://schemas.microsoft.com/office/drawing/2014/main" val="3307140791"/>
                    </a:ext>
                  </a:extLst>
                </a:gridCol>
                <a:gridCol w="111252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0</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cxnSp>
        <p:nvCxnSpPr>
          <p:cNvPr id="45" name="Straight Connector 44"/>
          <p:cNvCxnSpPr/>
          <p:nvPr/>
        </p:nvCxnSpPr>
        <p:spPr>
          <a:xfrm>
            <a:off x="287211" y="6514068"/>
            <a:ext cx="17678400"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2982686" y="8899911"/>
            <a:ext cx="4038600" cy="646331"/>
          </a:xfrm>
          <a:prstGeom prst="rect">
            <a:avLst/>
          </a:prstGeom>
        </p:spPr>
        <p:txBody>
          <a:bodyPr wrap="square">
            <a:spAutoFit/>
          </a:bodyPr>
          <a:lstStyle/>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 Kết quả cần có</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7" name="Rectangle 46"/>
          <p:cNvSpPr/>
          <p:nvPr/>
        </p:nvSpPr>
        <p:spPr>
          <a:xfrm>
            <a:off x="2752559" y="6548528"/>
            <a:ext cx="4038600" cy="646331"/>
          </a:xfrm>
          <a:prstGeom prst="rect">
            <a:avLst/>
          </a:prstGeom>
        </p:spPr>
        <p:txBody>
          <a:bodyPr wrap="square">
            <a:spAutoFit/>
          </a:bodyPr>
          <a:lstStyle/>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RUN=RUN&lt;&lt;1</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48" name="Table 47"/>
          <p:cNvGraphicFramePr>
            <a:graphicFrameLocks noGrp="1"/>
          </p:cNvGraphicFramePr>
          <p:nvPr>
            <p:extLst>
              <p:ext uri="{D42A27DB-BD31-4B8C-83A1-F6EECF244321}">
                <p14:modId xmlns:p14="http://schemas.microsoft.com/office/powerpoint/2010/main" val="2698898474"/>
              </p:ext>
            </p:extLst>
          </p:nvPr>
        </p:nvGraphicFramePr>
        <p:xfrm>
          <a:off x="6705600" y="6681993"/>
          <a:ext cx="11125200" cy="579120"/>
        </p:xfrm>
        <a:graphic>
          <a:graphicData uri="http://schemas.openxmlformats.org/drawingml/2006/table">
            <a:tbl>
              <a:tblPr firstRow="1" bandRow="1">
                <a:tableStyleId>{5940675A-B579-460E-94D1-54222C63F5DA}</a:tableStyleId>
              </a:tblPr>
              <a:tblGrid>
                <a:gridCol w="1112520">
                  <a:extLst>
                    <a:ext uri="{9D8B030D-6E8A-4147-A177-3AD203B41FA5}">
                      <a16:colId xmlns:a16="http://schemas.microsoft.com/office/drawing/2014/main" val="746948065"/>
                    </a:ext>
                  </a:extLst>
                </a:gridCol>
                <a:gridCol w="1112520">
                  <a:extLst>
                    <a:ext uri="{9D8B030D-6E8A-4147-A177-3AD203B41FA5}">
                      <a16:colId xmlns:a16="http://schemas.microsoft.com/office/drawing/2014/main" val="3034687444"/>
                    </a:ext>
                  </a:extLst>
                </a:gridCol>
                <a:gridCol w="1112520">
                  <a:extLst>
                    <a:ext uri="{9D8B030D-6E8A-4147-A177-3AD203B41FA5}">
                      <a16:colId xmlns:a16="http://schemas.microsoft.com/office/drawing/2014/main" val="2301489936"/>
                    </a:ext>
                  </a:extLst>
                </a:gridCol>
                <a:gridCol w="1112520">
                  <a:extLst>
                    <a:ext uri="{9D8B030D-6E8A-4147-A177-3AD203B41FA5}">
                      <a16:colId xmlns:a16="http://schemas.microsoft.com/office/drawing/2014/main" val="3628791289"/>
                    </a:ext>
                  </a:extLst>
                </a:gridCol>
                <a:gridCol w="1112520">
                  <a:extLst>
                    <a:ext uri="{9D8B030D-6E8A-4147-A177-3AD203B41FA5}">
                      <a16:colId xmlns:a16="http://schemas.microsoft.com/office/drawing/2014/main" val="1638533112"/>
                    </a:ext>
                  </a:extLst>
                </a:gridCol>
                <a:gridCol w="1112520">
                  <a:extLst>
                    <a:ext uri="{9D8B030D-6E8A-4147-A177-3AD203B41FA5}">
                      <a16:colId xmlns:a16="http://schemas.microsoft.com/office/drawing/2014/main" val="4045152741"/>
                    </a:ext>
                  </a:extLst>
                </a:gridCol>
                <a:gridCol w="1112520">
                  <a:extLst>
                    <a:ext uri="{9D8B030D-6E8A-4147-A177-3AD203B41FA5}">
                      <a16:colId xmlns:a16="http://schemas.microsoft.com/office/drawing/2014/main" val="1155559882"/>
                    </a:ext>
                  </a:extLst>
                </a:gridCol>
                <a:gridCol w="1112520">
                  <a:extLst>
                    <a:ext uri="{9D8B030D-6E8A-4147-A177-3AD203B41FA5}">
                      <a16:colId xmlns:a16="http://schemas.microsoft.com/office/drawing/2014/main" val="2553150008"/>
                    </a:ext>
                  </a:extLst>
                </a:gridCol>
                <a:gridCol w="1112520">
                  <a:extLst>
                    <a:ext uri="{9D8B030D-6E8A-4147-A177-3AD203B41FA5}">
                      <a16:colId xmlns:a16="http://schemas.microsoft.com/office/drawing/2014/main" val="3307140791"/>
                    </a:ext>
                  </a:extLst>
                </a:gridCol>
                <a:gridCol w="111252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49" name="Rectangle 48"/>
          <p:cNvSpPr/>
          <p:nvPr/>
        </p:nvSpPr>
        <p:spPr>
          <a:xfrm>
            <a:off x="3097539" y="5524887"/>
            <a:ext cx="4038600" cy="646331"/>
          </a:xfrm>
          <a:prstGeom prst="rect">
            <a:avLst/>
          </a:prstGeom>
        </p:spPr>
        <p:txBody>
          <a:bodyPr wrap="square">
            <a:spAutoFit/>
          </a:bodyPr>
          <a:lstStyle/>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 Kết quả cần có</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50" name="Table 49"/>
          <p:cNvGraphicFramePr>
            <a:graphicFrameLocks noGrp="1"/>
          </p:cNvGraphicFramePr>
          <p:nvPr>
            <p:extLst>
              <p:ext uri="{D42A27DB-BD31-4B8C-83A1-F6EECF244321}">
                <p14:modId xmlns:p14="http://schemas.microsoft.com/office/powerpoint/2010/main" val="1103312721"/>
              </p:ext>
            </p:extLst>
          </p:nvPr>
        </p:nvGraphicFramePr>
        <p:xfrm>
          <a:off x="6732052" y="7757825"/>
          <a:ext cx="11125200" cy="579120"/>
        </p:xfrm>
        <a:graphic>
          <a:graphicData uri="http://schemas.openxmlformats.org/drawingml/2006/table">
            <a:tbl>
              <a:tblPr firstRow="1" bandRow="1">
                <a:tableStyleId>{5940675A-B579-460E-94D1-54222C63F5DA}</a:tableStyleId>
              </a:tblPr>
              <a:tblGrid>
                <a:gridCol w="1112520">
                  <a:extLst>
                    <a:ext uri="{9D8B030D-6E8A-4147-A177-3AD203B41FA5}">
                      <a16:colId xmlns:a16="http://schemas.microsoft.com/office/drawing/2014/main" val="746948065"/>
                    </a:ext>
                  </a:extLst>
                </a:gridCol>
                <a:gridCol w="1112520">
                  <a:extLst>
                    <a:ext uri="{9D8B030D-6E8A-4147-A177-3AD203B41FA5}">
                      <a16:colId xmlns:a16="http://schemas.microsoft.com/office/drawing/2014/main" val="3034687444"/>
                    </a:ext>
                  </a:extLst>
                </a:gridCol>
                <a:gridCol w="1112520">
                  <a:extLst>
                    <a:ext uri="{9D8B030D-6E8A-4147-A177-3AD203B41FA5}">
                      <a16:colId xmlns:a16="http://schemas.microsoft.com/office/drawing/2014/main" val="2301489936"/>
                    </a:ext>
                  </a:extLst>
                </a:gridCol>
                <a:gridCol w="1112520">
                  <a:extLst>
                    <a:ext uri="{9D8B030D-6E8A-4147-A177-3AD203B41FA5}">
                      <a16:colId xmlns:a16="http://schemas.microsoft.com/office/drawing/2014/main" val="3628791289"/>
                    </a:ext>
                  </a:extLst>
                </a:gridCol>
                <a:gridCol w="1112520">
                  <a:extLst>
                    <a:ext uri="{9D8B030D-6E8A-4147-A177-3AD203B41FA5}">
                      <a16:colId xmlns:a16="http://schemas.microsoft.com/office/drawing/2014/main" val="1638533112"/>
                    </a:ext>
                  </a:extLst>
                </a:gridCol>
                <a:gridCol w="1112520">
                  <a:extLst>
                    <a:ext uri="{9D8B030D-6E8A-4147-A177-3AD203B41FA5}">
                      <a16:colId xmlns:a16="http://schemas.microsoft.com/office/drawing/2014/main" val="4045152741"/>
                    </a:ext>
                  </a:extLst>
                </a:gridCol>
                <a:gridCol w="1112520">
                  <a:extLst>
                    <a:ext uri="{9D8B030D-6E8A-4147-A177-3AD203B41FA5}">
                      <a16:colId xmlns:a16="http://schemas.microsoft.com/office/drawing/2014/main" val="1155559882"/>
                    </a:ext>
                  </a:extLst>
                </a:gridCol>
                <a:gridCol w="1112520">
                  <a:extLst>
                    <a:ext uri="{9D8B030D-6E8A-4147-A177-3AD203B41FA5}">
                      <a16:colId xmlns:a16="http://schemas.microsoft.com/office/drawing/2014/main" val="2553150008"/>
                    </a:ext>
                  </a:extLst>
                </a:gridCol>
                <a:gridCol w="1112520">
                  <a:extLst>
                    <a:ext uri="{9D8B030D-6E8A-4147-A177-3AD203B41FA5}">
                      <a16:colId xmlns:a16="http://schemas.microsoft.com/office/drawing/2014/main" val="3307140791"/>
                    </a:ext>
                  </a:extLst>
                </a:gridCol>
                <a:gridCol w="111252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11" name="Rectangle 10"/>
          <p:cNvSpPr/>
          <p:nvPr/>
        </p:nvSpPr>
        <p:spPr>
          <a:xfrm>
            <a:off x="1422865" y="7656036"/>
            <a:ext cx="3348994" cy="646331"/>
          </a:xfrm>
          <a:prstGeom prst="rect">
            <a:avLst/>
          </a:prstGeom>
          <a:ln w="25400">
            <a:solidFill>
              <a:srgbClr val="000000"/>
            </a:solidFill>
          </a:ln>
        </p:spPr>
        <p:txBody>
          <a:bodyPr wrap="none">
            <a:spAutoFit/>
          </a:bodyPr>
          <a:lstStyle/>
          <a:p>
            <a:pPr lvl="0" algn="just">
              <a:defRPr/>
            </a:pP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LED=LED^RUN</a:t>
            </a:r>
            <a:endPar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9" name="Rectangle 38"/>
          <p:cNvSpPr/>
          <p:nvPr/>
        </p:nvSpPr>
        <p:spPr>
          <a:xfrm>
            <a:off x="5154779" y="7624607"/>
            <a:ext cx="4038600" cy="646331"/>
          </a:xfrm>
          <a:prstGeom prst="rect">
            <a:avLst/>
          </a:prstGeom>
        </p:spPr>
        <p:txBody>
          <a:bodyPr wrap="square">
            <a:spAutoFit/>
          </a:bodyPr>
          <a:lstStyle/>
          <a:p>
            <a:pPr lvl="0" algn="just">
              <a:defRPr/>
            </a:pPr>
            <a:r>
              <a:rPr lang="vi-VN" sz="3600" noProof="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LED</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302339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circle(in)">
                                      <p:cBhvr>
                                        <p:cTn id="14" dur="20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circle(in)">
                                      <p:cBhvr>
                                        <p:cTn id="19" dur="20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circle(in)">
                                      <p:cBhvr>
                                        <p:cTn id="24" dur="20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circle(in)">
                                      <p:cBhvr>
                                        <p:cTn id="43" dur="20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inVertical)">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heel(1)">
                                      <p:cBhvr>
                                        <p:cTn id="53" dur="20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arn(inVertic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ppt_x"/>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additive="base">
                                        <p:cTn id="69" dur="500" fill="hold"/>
                                        <p:tgtEl>
                                          <p:spTgt spid="41"/>
                                        </p:tgtEl>
                                        <p:attrNameLst>
                                          <p:attrName>ppt_x</p:attrName>
                                        </p:attrNameLst>
                                      </p:cBhvr>
                                      <p:tavLst>
                                        <p:tav tm="0">
                                          <p:val>
                                            <p:strVal val="#ppt_x"/>
                                          </p:val>
                                        </p:tav>
                                        <p:tav tm="100000">
                                          <p:val>
                                            <p:strVal val="#ppt_x"/>
                                          </p:val>
                                        </p:tav>
                                      </p:tavLst>
                                    </p:anim>
                                    <p:anim calcmode="lin" valueType="num">
                                      <p:cBhvr additive="base">
                                        <p:cTn id="7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barn(inVertical)">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barn(inVertical)">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ppt_x"/>
                                          </p:val>
                                        </p:tav>
                                        <p:tav tm="100000">
                                          <p:val>
                                            <p:strVal val="#ppt_x"/>
                                          </p:val>
                                        </p:tav>
                                      </p:tavLst>
                                    </p:anim>
                                    <p:anim calcmode="lin" valueType="num">
                                      <p:cBhvr additive="base">
                                        <p:cTn id="8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wipe(down)">
                                      <p:cBhvr>
                                        <p:cTn id="91" dur="500"/>
                                        <p:tgtEl>
                                          <p:spTgt spid="46"/>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barn(inVertical)">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1000"/>
                                        <p:tgtEl>
                                          <p:spTgt spid="47"/>
                                        </p:tgtEl>
                                      </p:cBhvr>
                                    </p:animEffect>
                                    <p:anim calcmode="lin" valueType="num">
                                      <p:cBhvr>
                                        <p:cTn id="102" dur="1000" fill="hold"/>
                                        <p:tgtEl>
                                          <p:spTgt spid="47"/>
                                        </p:tgtEl>
                                        <p:attrNameLst>
                                          <p:attrName>ppt_x</p:attrName>
                                        </p:attrNameLst>
                                      </p:cBhvr>
                                      <p:tavLst>
                                        <p:tav tm="0">
                                          <p:val>
                                            <p:strVal val="#ppt_x"/>
                                          </p:val>
                                        </p:tav>
                                        <p:tav tm="100000">
                                          <p:val>
                                            <p:strVal val="#ppt_x"/>
                                          </p:val>
                                        </p:tav>
                                      </p:tavLst>
                                    </p:anim>
                                    <p:anim calcmode="lin" valueType="num">
                                      <p:cBhvr>
                                        <p:cTn id="10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48"/>
                                        </p:tgtEl>
                                        <p:attrNameLst>
                                          <p:attrName>style.visibility</p:attrName>
                                        </p:attrNameLst>
                                      </p:cBhvr>
                                      <p:to>
                                        <p:strVal val="visible"/>
                                      </p:to>
                                    </p:set>
                                    <p:anim calcmode="lin" valueType="num">
                                      <p:cBhvr additive="base">
                                        <p:cTn id="108" dur="500" fill="hold"/>
                                        <p:tgtEl>
                                          <p:spTgt spid="48"/>
                                        </p:tgtEl>
                                        <p:attrNameLst>
                                          <p:attrName>ppt_x</p:attrName>
                                        </p:attrNameLst>
                                      </p:cBhvr>
                                      <p:tavLst>
                                        <p:tav tm="0">
                                          <p:val>
                                            <p:strVal val="#ppt_x"/>
                                          </p:val>
                                        </p:tav>
                                        <p:tav tm="100000">
                                          <p:val>
                                            <p:strVal val="#ppt_x"/>
                                          </p:val>
                                        </p:tav>
                                      </p:tavLst>
                                    </p:anim>
                                    <p:anim calcmode="lin" valueType="num">
                                      <p:cBhvr additive="base">
                                        <p:cTn id="10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barn(inVertical)">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nodeType="click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barn(inVertical)">
                                      <p:cBhvr>
                                        <p:cTn id="119" dur="500"/>
                                        <p:tgtEl>
                                          <p:spTgt spid="50"/>
                                        </p:tgtEl>
                                      </p:cBhvr>
                                    </p:animEffect>
                                  </p:childTnLst>
                                </p:cTn>
                              </p:par>
                            </p:childTnLst>
                          </p:cTn>
                        </p:par>
                      </p:childTnLst>
                    </p:cTn>
                  </p:par>
                  <p:par>
                    <p:cTn id="120" fill="hold">
                      <p:stCondLst>
                        <p:cond delay="indefinite"/>
                      </p:stCondLst>
                      <p:childTnLst>
                        <p:par>
                          <p:cTn id="121" fill="hold">
                            <p:stCondLst>
                              <p:cond delay="0"/>
                            </p:stCondLst>
                            <p:childTnLst>
                              <p:par>
                                <p:cTn id="122" presetID="31" presetClass="entr" presetSubtype="0" fill="hold" grpId="0" nodeType="clickEffect">
                                  <p:stCondLst>
                                    <p:cond delay="0"/>
                                  </p:stCondLst>
                                  <p:childTnLst>
                                    <p:set>
                                      <p:cBhvr>
                                        <p:cTn id="123" dur="1" fill="hold">
                                          <p:stCondLst>
                                            <p:cond delay="0"/>
                                          </p:stCondLst>
                                        </p:cTn>
                                        <p:tgtEl>
                                          <p:spTgt spid="11"/>
                                        </p:tgtEl>
                                        <p:attrNameLst>
                                          <p:attrName>style.visibility</p:attrName>
                                        </p:attrNameLst>
                                      </p:cBhvr>
                                      <p:to>
                                        <p:strVal val="visible"/>
                                      </p:to>
                                    </p:set>
                                    <p:anim calcmode="lin" valueType="num">
                                      <p:cBhvr>
                                        <p:cTn id="124" dur="1000" fill="hold"/>
                                        <p:tgtEl>
                                          <p:spTgt spid="11"/>
                                        </p:tgtEl>
                                        <p:attrNameLst>
                                          <p:attrName>ppt_w</p:attrName>
                                        </p:attrNameLst>
                                      </p:cBhvr>
                                      <p:tavLst>
                                        <p:tav tm="0">
                                          <p:val>
                                            <p:fltVal val="0"/>
                                          </p:val>
                                        </p:tav>
                                        <p:tav tm="100000">
                                          <p:val>
                                            <p:strVal val="#ppt_w"/>
                                          </p:val>
                                        </p:tav>
                                      </p:tavLst>
                                    </p:anim>
                                    <p:anim calcmode="lin" valueType="num">
                                      <p:cBhvr>
                                        <p:cTn id="125" dur="1000" fill="hold"/>
                                        <p:tgtEl>
                                          <p:spTgt spid="11"/>
                                        </p:tgtEl>
                                        <p:attrNameLst>
                                          <p:attrName>ppt_h</p:attrName>
                                        </p:attrNameLst>
                                      </p:cBhvr>
                                      <p:tavLst>
                                        <p:tav tm="0">
                                          <p:val>
                                            <p:fltVal val="0"/>
                                          </p:val>
                                        </p:tav>
                                        <p:tav tm="100000">
                                          <p:val>
                                            <p:strVal val="#ppt_h"/>
                                          </p:val>
                                        </p:tav>
                                      </p:tavLst>
                                    </p:anim>
                                    <p:anim calcmode="lin" valueType="num">
                                      <p:cBhvr>
                                        <p:cTn id="126" dur="1000" fill="hold"/>
                                        <p:tgtEl>
                                          <p:spTgt spid="11"/>
                                        </p:tgtEl>
                                        <p:attrNameLst>
                                          <p:attrName>style.rotation</p:attrName>
                                        </p:attrNameLst>
                                      </p:cBhvr>
                                      <p:tavLst>
                                        <p:tav tm="0">
                                          <p:val>
                                            <p:fltVal val="90"/>
                                          </p:val>
                                        </p:tav>
                                        <p:tav tm="100000">
                                          <p:val>
                                            <p:fltVal val="0"/>
                                          </p:val>
                                        </p:tav>
                                      </p:tavLst>
                                    </p:anim>
                                    <p:animEffect transition="in" filter="fade">
                                      <p:cBhvr>
                                        <p:cTn id="1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5" grpId="0"/>
      <p:bldP spid="38" grpId="0"/>
      <p:bldP spid="42" grpId="0"/>
      <p:bldP spid="43" grpId="0"/>
      <p:bldP spid="46" grpId="0"/>
      <p:bldP spid="47" grpId="0"/>
      <p:bldP spid="49" grpId="0"/>
      <p:bldP spid="11" grpId="0" animBg="1"/>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3" name="Rectangle 42"/>
          <p:cNvSpPr/>
          <p:nvPr/>
        </p:nvSpPr>
        <p:spPr>
          <a:xfrm>
            <a:off x="586575" y="3544093"/>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2</a:t>
            </a:r>
          </a:p>
        </p:txBody>
      </p:sp>
      <p:sp>
        <p:nvSpPr>
          <p:cNvPr id="11" name="Rectangle 10"/>
          <p:cNvSpPr/>
          <p:nvPr/>
        </p:nvSpPr>
        <p:spPr>
          <a:xfrm>
            <a:off x="304103" y="1593291"/>
            <a:ext cx="3695242" cy="1754326"/>
          </a:xfrm>
          <a:prstGeom prst="rect">
            <a:avLst/>
          </a:prstGeom>
          <a:ln w="25400">
            <a:solidFill>
              <a:srgbClr val="FF0000"/>
            </a:solidFill>
          </a:ln>
        </p:spPr>
        <p:txBody>
          <a:bodyPr wrap="none">
            <a:spAutoFit/>
          </a:bodyPr>
          <a:lstStyle/>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RUN=0X01;</a:t>
            </a:r>
          </a:p>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RUN=RUN&lt;&lt;MP;</a:t>
            </a:r>
          </a:p>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LED=LED^RUN</a:t>
            </a:r>
            <a:endPar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graphicFrame>
        <p:nvGraphicFramePr>
          <p:cNvPr id="39" name="Table 38"/>
          <p:cNvGraphicFramePr>
            <a:graphicFrameLocks noGrp="1"/>
          </p:cNvGraphicFramePr>
          <p:nvPr>
            <p:extLst>
              <p:ext uri="{D42A27DB-BD31-4B8C-83A1-F6EECF244321}">
                <p14:modId xmlns:p14="http://schemas.microsoft.com/office/powerpoint/2010/main" val="2716946518"/>
              </p:ext>
            </p:extLst>
          </p:nvPr>
        </p:nvGraphicFramePr>
        <p:xfrm>
          <a:off x="5791200" y="1689749"/>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370840">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extLst>
                  <a:ext uri="{0D108BD9-81ED-4DB2-BD59-A6C34878D82A}">
                    <a16:rowId xmlns:a16="http://schemas.microsoft.com/office/drawing/2014/main" val="4142098997"/>
                  </a:ext>
                </a:extLst>
              </a:tr>
            </a:tbl>
          </a:graphicData>
        </a:graphic>
      </p:graphicFrame>
      <p:sp>
        <p:nvSpPr>
          <p:cNvPr id="51" name="Rectangle 50"/>
          <p:cNvSpPr/>
          <p:nvPr/>
        </p:nvSpPr>
        <p:spPr>
          <a:xfrm>
            <a:off x="4376057" y="1747284"/>
            <a:ext cx="1172512"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LED</a:t>
            </a:r>
          </a:p>
        </p:txBody>
      </p:sp>
      <p:graphicFrame>
        <p:nvGraphicFramePr>
          <p:cNvPr id="52" name="Table 51"/>
          <p:cNvGraphicFramePr>
            <a:graphicFrameLocks noGrp="1"/>
          </p:cNvGraphicFramePr>
          <p:nvPr>
            <p:extLst>
              <p:ext uri="{D42A27DB-BD31-4B8C-83A1-F6EECF244321}">
                <p14:modId xmlns:p14="http://schemas.microsoft.com/office/powerpoint/2010/main" val="1178074120"/>
              </p:ext>
            </p:extLst>
          </p:nvPr>
        </p:nvGraphicFramePr>
        <p:xfrm>
          <a:off x="5791200" y="2552700"/>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53" name="Rectangle 52"/>
          <p:cNvSpPr/>
          <p:nvPr/>
        </p:nvSpPr>
        <p:spPr>
          <a:xfrm>
            <a:off x="4376057" y="2489141"/>
            <a:ext cx="1172512" cy="646331"/>
          </a:xfrm>
          <a:prstGeom prst="rect">
            <a:avLst/>
          </a:prstGeom>
        </p:spPr>
        <p:txBody>
          <a:bodyPr wrap="square">
            <a:spAutoFit/>
          </a:bodyPr>
          <a:lstStyle/>
          <a:p>
            <a:pPr lvl="0" algn="just">
              <a:defRPr/>
            </a:pP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cxnSp>
        <p:nvCxnSpPr>
          <p:cNvPr id="54" name="Straight Connector 53"/>
          <p:cNvCxnSpPr/>
          <p:nvPr/>
        </p:nvCxnSpPr>
        <p:spPr>
          <a:xfrm>
            <a:off x="4376057" y="3308994"/>
            <a:ext cx="13734862"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aphicFrame>
        <p:nvGraphicFramePr>
          <p:cNvPr id="55" name="Table 54"/>
          <p:cNvGraphicFramePr>
            <a:graphicFrameLocks noGrp="1"/>
          </p:cNvGraphicFramePr>
          <p:nvPr>
            <p:extLst>
              <p:ext uri="{D42A27DB-BD31-4B8C-83A1-F6EECF244321}">
                <p14:modId xmlns:p14="http://schemas.microsoft.com/office/powerpoint/2010/main" val="2753518347"/>
              </p:ext>
            </p:extLst>
          </p:nvPr>
        </p:nvGraphicFramePr>
        <p:xfrm>
          <a:off x="5844821" y="3562656"/>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723200471"/>
              </p:ext>
            </p:extLst>
          </p:nvPr>
        </p:nvGraphicFramePr>
        <p:xfrm>
          <a:off x="5893519" y="4544465"/>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57" name="Rectangle 56"/>
          <p:cNvSpPr/>
          <p:nvPr/>
        </p:nvSpPr>
        <p:spPr>
          <a:xfrm>
            <a:off x="4415730" y="3577780"/>
            <a:ext cx="1172512" cy="646331"/>
          </a:xfrm>
          <a:prstGeom prst="rect">
            <a:avLst/>
          </a:prstGeom>
        </p:spPr>
        <p:txBody>
          <a:bodyPr wrap="square">
            <a:spAutoFit/>
          </a:bodyPr>
          <a:lstStyle/>
          <a:p>
            <a:pPr lvl="0" algn="just">
              <a:defRPr/>
            </a:pP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8" name="Rectangle 57"/>
          <p:cNvSpPr/>
          <p:nvPr/>
        </p:nvSpPr>
        <p:spPr>
          <a:xfrm>
            <a:off x="4376057" y="4394866"/>
            <a:ext cx="1172512"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LED</a:t>
            </a:r>
          </a:p>
        </p:txBody>
      </p:sp>
      <p:cxnSp>
        <p:nvCxnSpPr>
          <p:cNvPr id="59" name="Straight Connector 58"/>
          <p:cNvCxnSpPr/>
          <p:nvPr/>
        </p:nvCxnSpPr>
        <p:spPr>
          <a:xfrm>
            <a:off x="4376057" y="5295900"/>
            <a:ext cx="13734862"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35000" y="5494895"/>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5</a:t>
            </a:r>
          </a:p>
        </p:txBody>
      </p:sp>
      <p:graphicFrame>
        <p:nvGraphicFramePr>
          <p:cNvPr id="61" name="Table 60"/>
          <p:cNvGraphicFramePr>
            <a:graphicFrameLocks noGrp="1"/>
          </p:cNvGraphicFramePr>
          <p:nvPr>
            <p:extLst>
              <p:ext uri="{D42A27DB-BD31-4B8C-83A1-F6EECF244321}">
                <p14:modId xmlns:p14="http://schemas.microsoft.com/office/powerpoint/2010/main" val="804927691"/>
              </p:ext>
            </p:extLst>
          </p:nvPr>
        </p:nvGraphicFramePr>
        <p:xfrm>
          <a:off x="5844821" y="5616254"/>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000000"/>
                          </a:solidFill>
                          <a:latin typeface="Times New Roman" panose="02020603050405020304" pitchFamily="18" charset="0"/>
                          <a:cs typeface="Times New Roman" panose="02020603050405020304" pitchFamily="18" charset="0"/>
                        </a:rPr>
                        <a:t>0</a:t>
                      </a:r>
                      <a:endParaRPr lang="en-US" sz="3200" b="1">
                        <a:solidFill>
                          <a:srgbClr val="00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1894909531"/>
              </p:ext>
            </p:extLst>
          </p:nvPr>
        </p:nvGraphicFramePr>
        <p:xfrm>
          <a:off x="5791200" y="6531370"/>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sp>
        <p:nvSpPr>
          <p:cNvPr id="63" name="Rectangle 62"/>
          <p:cNvSpPr/>
          <p:nvPr/>
        </p:nvSpPr>
        <p:spPr>
          <a:xfrm>
            <a:off x="4376057" y="5574034"/>
            <a:ext cx="1172512" cy="646331"/>
          </a:xfrm>
          <a:prstGeom prst="rect">
            <a:avLst/>
          </a:prstGeom>
        </p:spPr>
        <p:txBody>
          <a:bodyPr wrap="square">
            <a:spAutoFit/>
          </a:bodyPr>
          <a:lstStyle/>
          <a:p>
            <a:pPr lvl="0" algn="just">
              <a:defRPr/>
            </a:pP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4" name="Rectangle 63"/>
          <p:cNvSpPr/>
          <p:nvPr/>
        </p:nvSpPr>
        <p:spPr>
          <a:xfrm>
            <a:off x="4359166" y="6587221"/>
            <a:ext cx="1172512"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LED</a:t>
            </a:r>
          </a:p>
        </p:txBody>
      </p:sp>
      <p:cxnSp>
        <p:nvCxnSpPr>
          <p:cNvPr id="65" name="Straight Connector 64"/>
          <p:cNvCxnSpPr/>
          <p:nvPr/>
        </p:nvCxnSpPr>
        <p:spPr>
          <a:xfrm>
            <a:off x="4415730" y="7353300"/>
            <a:ext cx="13734862"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86575" y="7445697"/>
            <a:ext cx="3733800"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Nhấn phím 2</a:t>
            </a:r>
          </a:p>
        </p:txBody>
      </p:sp>
      <p:graphicFrame>
        <p:nvGraphicFramePr>
          <p:cNvPr id="68" name="Table 67"/>
          <p:cNvGraphicFramePr>
            <a:graphicFrameLocks noGrp="1"/>
          </p:cNvGraphicFramePr>
          <p:nvPr>
            <p:extLst>
              <p:ext uri="{D42A27DB-BD31-4B8C-83A1-F6EECF244321}">
                <p14:modId xmlns:p14="http://schemas.microsoft.com/office/powerpoint/2010/main" val="1049745334"/>
              </p:ext>
            </p:extLst>
          </p:nvPr>
        </p:nvGraphicFramePr>
        <p:xfrm>
          <a:off x="5765800" y="7706899"/>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776003808"/>
              </p:ext>
            </p:extLst>
          </p:nvPr>
        </p:nvGraphicFramePr>
        <p:xfrm>
          <a:off x="5754914" y="8639617"/>
          <a:ext cx="12192000" cy="57912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746948065"/>
                    </a:ext>
                  </a:extLst>
                </a:gridCol>
                <a:gridCol w="1219200">
                  <a:extLst>
                    <a:ext uri="{9D8B030D-6E8A-4147-A177-3AD203B41FA5}">
                      <a16:colId xmlns:a16="http://schemas.microsoft.com/office/drawing/2014/main" val="3034687444"/>
                    </a:ext>
                  </a:extLst>
                </a:gridCol>
                <a:gridCol w="1219200">
                  <a:extLst>
                    <a:ext uri="{9D8B030D-6E8A-4147-A177-3AD203B41FA5}">
                      <a16:colId xmlns:a16="http://schemas.microsoft.com/office/drawing/2014/main" val="2301489936"/>
                    </a:ext>
                  </a:extLst>
                </a:gridCol>
                <a:gridCol w="1219200">
                  <a:extLst>
                    <a:ext uri="{9D8B030D-6E8A-4147-A177-3AD203B41FA5}">
                      <a16:colId xmlns:a16="http://schemas.microsoft.com/office/drawing/2014/main" val="3628791289"/>
                    </a:ext>
                  </a:extLst>
                </a:gridCol>
                <a:gridCol w="1219200">
                  <a:extLst>
                    <a:ext uri="{9D8B030D-6E8A-4147-A177-3AD203B41FA5}">
                      <a16:colId xmlns:a16="http://schemas.microsoft.com/office/drawing/2014/main" val="1638533112"/>
                    </a:ext>
                  </a:extLst>
                </a:gridCol>
                <a:gridCol w="1219200">
                  <a:extLst>
                    <a:ext uri="{9D8B030D-6E8A-4147-A177-3AD203B41FA5}">
                      <a16:colId xmlns:a16="http://schemas.microsoft.com/office/drawing/2014/main" val="4045152741"/>
                    </a:ext>
                  </a:extLst>
                </a:gridCol>
                <a:gridCol w="1219200">
                  <a:extLst>
                    <a:ext uri="{9D8B030D-6E8A-4147-A177-3AD203B41FA5}">
                      <a16:colId xmlns:a16="http://schemas.microsoft.com/office/drawing/2014/main" val="1155559882"/>
                    </a:ext>
                  </a:extLst>
                </a:gridCol>
                <a:gridCol w="1219200">
                  <a:extLst>
                    <a:ext uri="{9D8B030D-6E8A-4147-A177-3AD203B41FA5}">
                      <a16:colId xmlns:a16="http://schemas.microsoft.com/office/drawing/2014/main" val="2553150008"/>
                    </a:ext>
                  </a:extLst>
                </a:gridCol>
                <a:gridCol w="1219200">
                  <a:extLst>
                    <a:ext uri="{9D8B030D-6E8A-4147-A177-3AD203B41FA5}">
                      <a16:colId xmlns:a16="http://schemas.microsoft.com/office/drawing/2014/main" val="3307140791"/>
                    </a:ext>
                  </a:extLst>
                </a:gridCol>
                <a:gridCol w="1219200">
                  <a:extLst>
                    <a:ext uri="{9D8B030D-6E8A-4147-A177-3AD203B41FA5}">
                      <a16:colId xmlns:a16="http://schemas.microsoft.com/office/drawing/2014/main" val="2685483756"/>
                    </a:ext>
                  </a:extLst>
                </a:gridCol>
              </a:tblGrid>
              <a:tr h="549167">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FF0000"/>
                          </a:solidFill>
                          <a:latin typeface="Times New Roman" panose="02020603050405020304" pitchFamily="18" charset="0"/>
                          <a:cs typeface="Times New Roman" panose="02020603050405020304" pitchFamily="18" charset="0"/>
                        </a:rPr>
                        <a:t>1</a:t>
                      </a:r>
                      <a:endParaRPr lang="en-US" sz="3200" b="1">
                        <a:solidFill>
                          <a:srgbClr val="FF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rgbClr val="000000"/>
                          </a:solidFill>
                          <a:latin typeface="Times New Roman" panose="02020603050405020304" pitchFamily="18" charset="0"/>
                          <a:cs typeface="Times New Roman" panose="02020603050405020304" pitchFamily="18" charset="0"/>
                        </a:rPr>
                        <a:t>0</a:t>
                      </a:r>
                      <a:endParaRPr lang="en-US" sz="3200" b="1">
                        <a:solidFill>
                          <a:srgbClr val="000000"/>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32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32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cxnSp>
        <p:nvCxnSpPr>
          <p:cNvPr id="70" name="Straight Connector 69"/>
          <p:cNvCxnSpPr/>
          <p:nvPr/>
        </p:nvCxnSpPr>
        <p:spPr>
          <a:xfrm>
            <a:off x="4415730" y="9563100"/>
            <a:ext cx="13734862"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456831" y="7667691"/>
            <a:ext cx="1172512" cy="646331"/>
          </a:xfrm>
          <a:prstGeom prst="rect">
            <a:avLst/>
          </a:prstGeom>
        </p:spPr>
        <p:txBody>
          <a:bodyPr wrap="square">
            <a:spAutoFit/>
          </a:bodyPr>
          <a:lstStyle/>
          <a:p>
            <a:pPr lvl="0" algn="just">
              <a:defRPr/>
            </a:pP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RUN</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6" name="Rectangle 35"/>
          <p:cNvSpPr/>
          <p:nvPr/>
        </p:nvSpPr>
        <p:spPr>
          <a:xfrm>
            <a:off x="4469628" y="8524872"/>
            <a:ext cx="1172512" cy="646331"/>
          </a:xfrm>
          <a:prstGeom prst="rect">
            <a:avLst/>
          </a:prstGeom>
        </p:spPr>
        <p:txBody>
          <a:bodyPr wrap="square">
            <a:spAutoFit/>
          </a:bodyPr>
          <a:lstStyle/>
          <a:p>
            <a:pPr lvl="0" algn="just">
              <a:defRPr/>
            </a:pPr>
            <a:r>
              <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LED</a:t>
            </a:r>
          </a:p>
        </p:txBody>
      </p:sp>
    </p:spTree>
    <p:extLst>
      <p:ext uri="{BB962C8B-B14F-4D97-AF65-F5344CB8AC3E}">
        <p14:creationId xmlns:p14="http://schemas.microsoft.com/office/powerpoint/2010/main" val="114710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randombar(horizontal)">
                                      <p:cBhvr>
                                        <p:cTn id="15" dur="500"/>
                                        <p:tgtEl>
                                          <p:spTgt spid="5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randombar(horizontal)">
                                      <p:cBhvr>
                                        <p:cTn id="18" dur="500"/>
                                        <p:tgtEl>
                                          <p:spTgt spid="53"/>
                                        </p:tgtEl>
                                      </p:cBhvr>
                                    </p:animEffect>
                                  </p:childTnLst>
                                </p:cTn>
                              </p:par>
                              <p:par>
                                <p:cTn id="19" presetID="14" presetClass="entr" presetSubtype="1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randombar(horizontal)">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3">
                                            <p:txEl>
                                              <p:pRg st="0" end="0"/>
                                            </p:txEl>
                                          </p:spTgt>
                                        </p:tgtEl>
                                        <p:attrNameLst>
                                          <p:attrName>style.visibility</p:attrName>
                                        </p:attrNameLst>
                                      </p:cBhvr>
                                      <p:to>
                                        <p:strVal val="visible"/>
                                      </p:to>
                                    </p:set>
                                    <p:animEffect transition="in" filter="fade">
                                      <p:cBhvr>
                                        <p:cTn id="26" dur="1000"/>
                                        <p:tgtEl>
                                          <p:spTgt spid="43">
                                            <p:txEl>
                                              <p:pRg st="0" end="0"/>
                                            </p:txEl>
                                          </p:spTgt>
                                        </p:tgtEl>
                                      </p:cBhvr>
                                    </p:animEffect>
                                    <p:anim calcmode="lin" valueType="num">
                                      <p:cBhvr>
                                        <p:cTn id="27"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wheel(1)">
                                      <p:cBhvr>
                                        <p:cTn id="33" dur="2000"/>
                                        <p:tgtEl>
                                          <p:spTgt spid="55"/>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heel(1)">
                                      <p:cBhvr>
                                        <p:cTn id="36" dur="20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circle(in)">
                                      <p:cBhvr>
                                        <p:cTn id="41" dur="2000"/>
                                        <p:tgtEl>
                                          <p:spTgt spid="56"/>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circle(in)">
                                      <p:cBhvr>
                                        <p:cTn id="44" dur="2000"/>
                                        <p:tgtEl>
                                          <p:spTgt spid="58"/>
                                        </p:tgtEl>
                                      </p:cBhvr>
                                    </p:animEffect>
                                  </p:childTnLst>
                                </p:cTn>
                              </p:par>
                              <p:par>
                                <p:cTn id="45" presetID="6" presetClass="entr" presetSubtype="16"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circle(in)">
                                      <p:cBhvr>
                                        <p:cTn id="47" dur="20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randombar(horizontal)">
                                      <p:cBhvr>
                                        <p:cTn id="57" dur="500"/>
                                        <p:tgtEl>
                                          <p:spTgt spid="61"/>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randombar(horizontal)">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randombar(horizontal)">
                                      <p:cBhvr>
                                        <p:cTn id="68" dur="500"/>
                                        <p:tgtEl>
                                          <p:spTgt spid="64"/>
                                        </p:tgtEl>
                                      </p:cBhvr>
                                    </p:animEffect>
                                  </p:childTnLst>
                                </p:cTn>
                              </p:par>
                              <p:par>
                                <p:cTn id="69" presetID="14" presetClass="entr" presetSubtype="10" fill="hold"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randombar(horizontal)">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ppt_x"/>
                                          </p:val>
                                        </p:tav>
                                        <p:tav tm="100000">
                                          <p:val>
                                            <p:strVal val="#ppt_x"/>
                                          </p:val>
                                        </p:tav>
                                      </p:tavLst>
                                    </p:anim>
                                    <p:anim calcmode="lin" valueType="num">
                                      <p:cBhvr additive="base">
                                        <p:cTn id="77" dur="500" fill="hold"/>
                                        <p:tgtEl>
                                          <p:spTgt spid="66"/>
                                        </p:tgtEl>
                                        <p:attrNameLst>
                                          <p:attrName>ppt_y</p:attrName>
                                        </p:attrNameLst>
                                      </p:cBhvr>
                                      <p:tavLst>
                                        <p:tav tm="0">
                                          <p:val>
                                            <p:strVal val="1+#ppt_h/2"/>
                                          </p:val>
                                        </p:tav>
                                        <p:tav tm="100000">
                                          <p:val>
                                            <p:strVal val="#ppt_y"/>
                                          </p:val>
                                        </p:tav>
                                      </p:tavLst>
                                    </p:anim>
                                  </p:childTnLst>
                                </p:cTn>
                              </p:par>
                              <p:par>
                                <p:cTn id="78" presetID="14" presetClass="entr" presetSubtype="1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randombar(horizontal)">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1000"/>
                                        <p:tgtEl>
                                          <p:spTgt spid="68"/>
                                        </p:tgtEl>
                                      </p:cBhvr>
                                    </p:animEffect>
                                    <p:anim calcmode="lin" valueType="num">
                                      <p:cBhvr>
                                        <p:cTn id="86" dur="1000" fill="hold"/>
                                        <p:tgtEl>
                                          <p:spTgt spid="68"/>
                                        </p:tgtEl>
                                        <p:attrNameLst>
                                          <p:attrName>ppt_x</p:attrName>
                                        </p:attrNameLst>
                                      </p:cBhvr>
                                      <p:tavLst>
                                        <p:tav tm="0">
                                          <p:val>
                                            <p:strVal val="#ppt_x"/>
                                          </p:val>
                                        </p:tav>
                                        <p:tav tm="100000">
                                          <p:val>
                                            <p:strVal val="#ppt_x"/>
                                          </p:val>
                                        </p:tav>
                                      </p:tavLst>
                                    </p:anim>
                                    <p:anim calcmode="lin" valueType="num">
                                      <p:cBhvr>
                                        <p:cTn id="8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 calcmode="lin" valueType="num">
                                      <p:cBhvr additive="base">
                                        <p:cTn id="92" dur="500" fill="hold"/>
                                        <p:tgtEl>
                                          <p:spTgt spid="36"/>
                                        </p:tgtEl>
                                        <p:attrNameLst>
                                          <p:attrName>ppt_x</p:attrName>
                                        </p:attrNameLst>
                                      </p:cBhvr>
                                      <p:tavLst>
                                        <p:tav tm="0">
                                          <p:val>
                                            <p:strVal val="#ppt_x"/>
                                          </p:val>
                                        </p:tav>
                                        <p:tav tm="100000">
                                          <p:val>
                                            <p:strVal val="#ppt_x"/>
                                          </p:val>
                                        </p:tav>
                                      </p:tavLst>
                                    </p:anim>
                                    <p:anim calcmode="lin" valueType="num">
                                      <p:cBhvr additive="base">
                                        <p:cTn id="9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wipe(down)">
                                      <p:cBhvr>
                                        <p:cTn id="9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7" grpId="0"/>
      <p:bldP spid="58" grpId="0"/>
      <p:bldP spid="60" grpId="0"/>
      <p:bldP spid="63" grpId="0"/>
      <p:bldP spid="64" grpId="0"/>
      <p:bldP spid="66" grpId="0"/>
      <p:bldP spid="35"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a:xfrm>
            <a:off x="304103" y="1593291"/>
            <a:ext cx="3695242" cy="1754326"/>
          </a:xfrm>
          <a:prstGeom prst="rect">
            <a:avLst/>
          </a:prstGeom>
          <a:ln w="25400">
            <a:solidFill>
              <a:srgbClr val="FF0000"/>
            </a:solidFill>
          </a:ln>
        </p:spPr>
        <p:txBody>
          <a:bodyPr wrap="none">
            <a:spAutoFit/>
          </a:bodyPr>
          <a:lstStyle/>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RUN=0X01;</a:t>
            </a:r>
          </a:p>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RUN=RUN&lt;&lt;MP;</a:t>
            </a:r>
          </a:p>
          <a:p>
            <a:pPr lvl="0" algn="just">
              <a:defRPr/>
            </a:pP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sym typeface="Wingdings" panose="05000000000000000000" pitchFamily="2" charset="2"/>
              </a:rPr>
              <a:t>LED=LED^RUN</a:t>
            </a:r>
            <a:endPar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 name="Rectangle 2"/>
          <p:cNvSpPr/>
          <p:nvPr/>
        </p:nvSpPr>
        <p:spPr>
          <a:xfrm>
            <a:off x="4697579" y="1246639"/>
            <a:ext cx="9144000" cy="8956298"/>
          </a:xfrm>
          <a:prstGeom prst="rect">
            <a:avLst/>
          </a:prstGeom>
        </p:spPr>
        <p:txBody>
          <a:bodyPr>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 mp;</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usi16 led, run</a:t>
            </a:r>
            <a:r>
              <a:rPr lang="en-US" sz="3200" b="1" smtClean="0">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main()</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r>
              <a:rPr lang="en-US" sz="3200" b="1" smtClean="0">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while(true)</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mp=key_4x4_up();</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if(mp&lt;10)</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run=0x01;</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run=run&lt;&lt;mp;</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led=led^run;</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xuat_32led_don_1dw(led);</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2514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54912" y="1673976"/>
            <a:ext cx="17247288" cy="1200329"/>
          </a:xfrm>
          <a:prstGeom prst="rect">
            <a:avLst/>
          </a:prstGeom>
          <a:solidFill>
            <a:schemeClr val="accent2">
              <a:lumMod val="20000"/>
              <a:lumOff val="80000"/>
            </a:schemeClr>
          </a:solidFill>
          <a:ln w="38100">
            <a:solidFill>
              <a:srgbClr val="FF0000"/>
            </a:solidFill>
          </a:ln>
        </p:spPr>
        <p:txBody>
          <a:bodyPr wrap="square">
            <a:spAutoFit/>
          </a:bodyPr>
          <a:lstStyle/>
          <a:p>
            <a:pPr lvl="0" algn="just">
              <a:defRPr/>
            </a:pPr>
            <a:r>
              <a:rPr lang="vi-VN" sz="36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6.4: </a:t>
            </a:r>
            <a:r>
              <a:rPr lang="vi-VN" sz="3600" smtClean="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Tương tự bài 6.3, thay </a:t>
            </a:r>
            <a:r>
              <a:rPr lang="vi-VN" sz="3600">
                <a:solidFill>
                  <a:srgbClr val="00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đổi giới hạn bằng bàn phím ma trận. Giới hạn mặc nhiên ban đầu là 50. Thay phím đơn Stop bằng phím A và phím đơn Run bằng phím D.</a:t>
            </a:r>
            <a:endParaRPr kumimoji="0" lang="vi-VN" sz="3600" i="0" u="none" strike="noStrike" kern="1200" cap="none" spc="0" normalizeH="0" noProof="0" smtClean="0">
              <a:ln>
                <a:noFill/>
              </a:ln>
              <a:solidFill>
                <a:srgbClr val="00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9982850" y="3545860"/>
            <a:ext cx="3733800" cy="3733800"/>
          </a:xfrm>
          <a:prstGeom prst="rect">
            <a:avLst/>
          </a:prstGeom>
        </p:spPr>
      </p:pic>
      <p:pic>
        <p:nvPicPr>
          <p:cNvPr id="1026" name="Picture 2" descr="Homework - Free education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467100"/>
            <a:ext cx="3891319" cy="389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90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375694" y="1374855"/>
            <a:ext cx="17247288" cy="1200329"/>
          </a:xfrm>
          <a:prstGeom prst="rect">
            <a:avLst/>
          </a:prstGeom>
          <a:solidFill>
            <a:schemeClr val="accent2">
              <a:lumMod val="20000"/>
              <a:lumOff val="80000"/>
            </a:schemeClr>
          </a:solidFill>
          <a:ln w="38100">
            <a:solidFill>
              <a:srgbClr val="FF0000"/>
            </a:solidFill>
          </a:ln>
        </p:spPr>
        <p:txBody>
          <a:bodyPr wrap="square">
            <a:spAutoFit/>
          </a:bodyPr>
          <a:lstStyle/>
          <a:p>
            <a:pPr lvl="0" algn="just">
              <a:defRPr/>
            </a:pP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Bài 6.7: Chương trình đếm sản phẩm hiển thị trên 4 led 7 đoạn dùng counter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T0</a:t>
            </a:r>
            <a:r>
              <a:rPr lang="en-US"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Khi </a:t>
            </a:r>
            <a:r>
              <a:rPr lang="vi-VN" sz="3600" b="1">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đếm đến 50 thì dừng đếm và nhấp nháy giá trị 50 0,5 giây.</a:t>
            </a:r>
          </a:p>
        </p:txBody>
      </p:sp>
      <p:pic>
        <p:nvPicPr>
          <p:cNvPr id="3" name="Picture 2"/>
          <p:cNvPicPr>
            <a:picLocks noChangeAspect="1"/>
          </p:cNvPicPr>
          <p:nvPr/>
        </p:nvPicPr>
        <p:blipFill>
          <a:blip r:embed="rId3"/>
          <a:stretch>
            <a:fillRect/>
          </a:stretch>
        </p:blipFill>
        <p:spPr>
          <a:xfrm>
            <a:off x="9982850" y="3545860"/>
            <a:ext cx="3733800" cy="3733800"/>
          </a:xfrm>
          <a:prstGeom prst="rect">
            <a:avLst/>
          </a:prstGeom>
        </p:spPr>
      </p:pic>
      <p:pic>
        <p:nvPicPr>
          <p:cNvPr id="1026" name="Picture 2" descr="Homework - Free education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467100"/>
            <a:ext cx="3891319" cy="3891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11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1447800" y="0"/>
            <a:ext cx="14478000" cy="6646781"/>
          </a:xfrm>
          <a:prstGeom prst="rect">
            <a:avLst/>
          </a:prstGeom>
        </p:spPr>
      </p:pic>
      <p:cxnSp>
        <p:nvCxnSpPr>
          <p:cNvPr id="21" name="Straight Arrow Connector 20"/>
          <p:cNvCxnSpPr/>
          <p:nvPr/>
        </p:nvCxnSpPr>
        <p:spPr>
          <a:xfrm>
            <a:off x="3468230" y="9675304"/>
            <a:ext cx="998220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4876800" y="6565004"/>
            <a:ext cx="7165060" cy="2971800"/>
          </a:xfrm>
          <a:prstGeom prst="rect">
            <a:avLst/>
          </a:prstGeom>
        </p:spPr>
      </p:pic>
      <p:sp>
        <p:nvSpPr>
          <p:cNvPr id="24" name="Rectangle 23"/>
          <p:cNvSpPr/>
          <p:nvPr/>
        </p:nvSpPr>
        <p:spPr>
          <a:xfrm>
            <a:off x="5601830" y="959913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L</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7129427" y="9588744"/>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L</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8954630" y="960256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L</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10639354" y="958874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L</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80078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953822" y="2264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9968336" y="232115"/>
            <a:ext cx="713504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BÀI TẬP TỔNG HỢP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228600" y="1396815"/>
            <a:ext cx="17607506" cy="6640729"/>
          </a:xfrm>
          <a:prstGeom prst="rect">
            <a:avLst/>
          </a:prstGeom>
        </p:spPr>
        <p:txBody>
          <a:bodyPr wrap="square">
            <a:spAutoFit/>
          </a:bodyPr>
          <a:lstStyle/>
          <a:p>
            <a:pPr algn="just">
              <a:lnSpc>
                <a:spcPct val="150000"/>
              </a:lnSpc>
              <a:defRPr/>
            </a:pPr>
            <a:r>
              <a:rPr lang="vi-VN" sz="36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6.8</a:t>
            </a:r>
            <a:r>
              <a:rPr lang="vi-VN" sz="36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60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trình đếm sản phẩm hiển thị trên 4 led 7 đoạn dùng counter T0</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với giá trị đặt trước XX hiển thị ở 2 Led đầu, giá trị đếm được SP hiển thị 2 led sau. Ban đầu mặc định XX=00, muốn chỉnh XX thì nhấn các phím từ 0-9 để dịch dữ liệu vào XX và ban đầu mạch ngưng đếm. </a:t>
            </a:r>
          </a:p>
          <a:p>
            <a:pPr algn="just">
              <a:lnSpc>
                <a:spcPct val="150000"/>
              </a:lnSpc>
              <a:defRPr/>
            </a:pPr>
            <a:r>
              <a:rPr lang="vi-VN" sz="36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Nhấn phím A: </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Bắt đầu đếm sản phẩm, khi đến giá trị XX thì dừng đếm  và nhấp nháy giá trị SP 0,5 giây.</a:t>
            </a:r>
          </a:p>
          <a:p>
            <a:pPr algn="just">
              <a:lnSpc>
                <a:spcPct val="150000"/>
              </a:lnSpc>
              <a:defRPr/>
            </a:pPr>
            <a:r>
              <a:rPr lang="vi-VN" sz="36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Nhấn phím B: </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Reset lại toàn bộ chu </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tương tự phím A nhưng xóa giá trị về 0).</a:t>
            </a:r>
            <a:endParaRPr lang="en-US"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lnSpc>
                <a:spcPct val="150000"/>
              </a:lnSpc>
              <a:defRPr/>
            </a:pPr>
            <a:r>
              <a:rPr lang="vi-VN" sz="36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Nhấn phím C: </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Dừng đếm ngay lập tức, nhấn A lại tiếp tục đếm.</a:t>
            </a:r>
          </a:p>
        </p:txBody>
      </p:sp>
    </p:spTree>
    <p:extLst>
      <p:ext uri="{BB962C8B-B14F-4D97-AF65-F5344CB8AC3E}">
        <p14:creationId xmlns:p14="http://schemas.microsoft.com/office/powerpoint/2010/main" val="50894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wipe(down)">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wipe(down)">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wipe(down)">
                                      <p:cBhvr>
                                        <p:cTn id="22"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530576" y="1740755"/>
            <a:ext cx="51604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228600" y="266700"/>
            <a:ext cx="17607506" cy="9233297"/>
          </a:xfrm>
          <a:prstGeom prst="rect">
            <a:avLst/>
          </a:prstGeom>
        </p:spPr>
        <p:txBody>
          <a:bodyPr wrap="square">
            <a:spAutoFit/>
          </a:bodyPr>
          <a:lstStyle/>
          <a:p>
            <a:pPr algn="just">
              <a:lnSpc>
                <a:spcPct val="150000"/>
              </a:lnSpc>
              <a:defRPr/>
            </a:pPr>
            <a:r>
              <a:rPr lang="vi-VN" sz="36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a:t>
            </a:r>
            <a:r>
              <a:rPr lang="vi-VN" sz="36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6.9: </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Viết </a:t>
            </a:r>
            <a:r>
              <a:rPr lang="vi-VN" sz="360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trình kết hợp bàn phím ma trận với 4 led 7 đoạn có chức năng khi bắt đầu </a:t>
            </a:r>
            <a:r>
              <a:rPr lang="vi-VN" sz="360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 </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LED đều tắt, </a:t>
            </a:r>
            <a:r>
              <a:rPr lang="vi-VN" sz="360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nhấn phím số nào thì mã 7 đoạn của phím đó dịch vào bên phải các dữ liệu trước đó dịch sang </a:t>
            </a:r>
            <a:r>
              <a:rPr lang="vi-VN" sz="360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a:t>
            </a:r>
            <a:r>
              <a:rPr lang="vi-VN" sz="36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Nhấn B để undo dữ liệu nhưng chỉ cho phép undo tối đa 4 lần.</a:t>
            </a:r>
          </a:p>
          <a:p>
            <a:pPr algn="just">
              <a:lnSpc>
                <a:spcPct val="150000"/>
              </a:lnSpc>
              <a:defRPr/>
            </a:pPr>
            <a:r>
              <a:rPr lang="vi-VN" sz="36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Giải thuật: </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Phát triển từ bài truy hồi dữ liệu, tuy nhiên:</a:t>
            </a:r>
          </a:p>
          <a:p>
            <a:pPr algn="just">
              <a:lnSpc>
                <a:spcPct val="150000"/>
              </a:lnSpc>
              <a:defRPr/>
            </a:pP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Trong khi nhấn các phím từ 0 – 9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(mp&lt;10) </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 tăng biến đếm lên 1 đơn vị và giới hạn tối đa 4 lần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if(mp&lt;10){</a:t>
            </a:r>
          </a:p>
          <a:p>
            <a:pPr algn="just">
              <a:lnSpc>
                <a:spcPct val="150000"/>
              </a:lnSpc>
              <a:defRPr/>
            </a:pP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dich;</a:t>
            </a:r>
          </a:p>
          <a:p>
            <a:pPr algn="just">
              <a:lnSpc>
                <a:spcPct val="150000"/>
              </a:lnSpc>
              <a:defRPr/>
            </a:pP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if(dem&lt;4</a:t>
            </a:r>
            <a:r>
              <a:rPr lang="vi-VN" sz="3600" b="1" i="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600" b="1" i="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just">
              <a:lnSpc>
                <a:spcPct val="150000"/>
              </a:lnSpc>
              <a:defRPr/>
            </a:pP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Còn khi nhấn B vì số lần undo có thể nhấn được chính là dem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(max là 4), </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 khi phát hiện nhấn undo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(mp=0x0b) </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 để dịch được dữ liệu thì dem phải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lớn hơn </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 và cứ mỗi lần nhấn undo như vậy thì dem lại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giảm</a:t>
            </a:r>
            <a:r>
              <a:rPr lang="vi-VN" sz="36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đi một đơn vị </a:t>
            </a:r>
            <a:r>
              <a:rPr lang="vi-VN" sz="36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(if(mp=0x0b)  if(dem&gt;0) {dich; dem--})</a:t>
            </a:r>
            <a:endParaRPr lang="vi-VN" sz="3600" b="1" i="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593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down)">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wipe(down)">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wipe(down)">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wipe(down)">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wipe(down)">
                                      <p:cBhvr>
                                        <p:cTn id="27" dur="5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3">
                                            <p:txEl>
                                              <p:pRg st="5" end="5"/>
                                            </p:txEl>
                                          </p:spTgt>
                                        </p:tgtEl>
                                        <p:attrNameLst>
                                          <p:attrName>style.visibility</p:attrName>
                                        </p:attrNameLst>
                                      </p:cBhvr>
                                      <p:to>
                                        <p:strVal val="visible"/>
                                      </p:to>
                                    </p:set>
                                    <p:animEffect transition="in" filter="wipe(down)">
                                      <p:cBhvr>
                                        <p:cTn id="32" dur="5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8600" y="0"/>
            <a:ext cx="17830800" cy="9606476"/>
          </a:xfrm>
          <a:prstGeom prst="rect">
            <a:avLst/>
          </a:prstGeom>
        </p:spPr>
        <p:txBody>
          <a:bodyPr wrap="square">
            <a:spAutoFit/>
          </a:bodyPr>
          <a:lstStyle/>
          <a:p>
            <a:pPr lvl="0" algn="just">
              <a:lnSpc>
                <a:spcPct val="150000"/>
              </a:lnSpc>
              <a:defRPr/>
            </a:pPr>
            <a:r>
              <a:rPr lang="vi-VN" sz="32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23/06/2023</a:t>
            </a:r>
            <a:r>
              <a:rPr lang="vi-VN" sz="320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1: </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Viết chương trình cài giới hạn hai số bởi bàn phím ma trận, phạm vi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gh</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từ 00 đến 99 hiển thị hai LED đầu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 xóa </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 0 vô nghĩa. Sau khi cài giới hạn xong,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nhấn F</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sẽ đếm lên từ 00 hiển thị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ở hai LED cuối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xóa </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vô nghĩa. Khi giá trị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đếm</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bằng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hạn </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 32 LED sáng lên, ngược lại tắt. Mặc định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gh </a:t>
            </a: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00.</a:t>
            </a:r>
            <a:endParaRPr lang="en-US"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gn="just">
              <a:lnSpc>
                <a:spcPct val="150000"/>
              </a:lnSpc>
              <a:defRPr/>
            </a:pP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Giải thuật: </a:t>
            </a:r>
          </a:p>
          <a:p>
            <a:pPr lvl="0" algn="just">
              <a:lnSpc>
                <a:spcPct val="150000"/>
              </a:lnSpc>
              <a:defRPr/>
            </a:pP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Xây dựng CTC hiển thị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gh</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ở 2 led đầu,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ở 2 led cuối.</a:t>
            </a:r>
          </a:p>
          <a:p>
            <a:pPr lvl="0" algn="just">
              <a:lnSpc>
                <a:spcPct val="150000"/>
              </a:lnSpc>
              <a:defRPr/>
            </a:pP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Trong chương trình chính kiểm tra nếu mã phím từ 0 – 9 thì dịch chục bởi đơn vị và đơn vị bởi mp, nếu mp là F (15) thì dùng biến trạng thái status=1.</a:t>
            </a:r>
          </a:p>
          <a:p>
            <a:pPr lvl="0" algn="just">
              <a:lnSpc>
                <a:spcPct val="150000"/>
              </a:lnSpc>
              <a:defRPr/>
            </a:pP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Kiểm tra nếu status=1 thì bắt đầu đếm, tuy nhiên nếu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gh=00</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thì k đếm được nên chỉ đếm khi gh khác 0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if(gh!=0</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Khi đó kiểm tra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 </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bằng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gh</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chưa, nếu bằng thì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về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 </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 sáng 32 led, nếu chưa bằng thì tăng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lên </a:t>
            </a:r>
            <a:r>
              <a:rPr lang="vi-VN" sz="3200" b="1"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đơn vị và tắt led.</a:t>
            </a:r>
          </a:p>
          <a:p>
            <a:pPr lvl="0" algn="just">
              <a:lnSpc>
                <a:spcPct val="150000"/>
              </a:lnSpc>
              <a:defRPr/>
            </a:pP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Gọi lại CTC để hiển thị các thông số.</a:t>
            </a:r>
          </a:p>
          <a:p>
            <a:pPr lvl="0" algn="just">
              <a:lnSpc>
                <a:spcPct val="150000"/>
              </a:lnSpc>
              <a:defRPr/>
            </a:pPr>
            <a:r>
              <a:rPr lang="vi-VN" sz="3200" i="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Khỏi kiểm tra nhấn phím (if(mp!=0xff)) cũng được!</a:t>
            </a:r>
            <a:endParaRPr lang="vi-VN" sz="3200" i="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33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wipe(down)">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wipe(down)">
                                      <p:cBhvr>
                                        <p:cTn id="3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7200" y="1025236"/>
            <a:ext cx="17830800" cy="5262979"/>
          </a:xfrm>
          <a:prstGeom prst="rect">
            <a:avLst/>
          </a:prstGeom>
        </p:spPr>
        <p:txBody>
          <a:bodyPr wrap="square">
            <a:spAutoFit/>
          </a:bodyPr>
          <a:lstStyle/>
          <a:p>
            <a:pPr lvl="0" algn="just">
              <a:lnSpc>
                <a:spcPct val="150000"/>
              </a:lnSpc>
              <a:defRPr/>
            </a:pPr>
            <a:r>
              <a:rPr lang="vi-VN" sz="32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23/06/2023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2: </a:t>
            </a:r>
            <a:endParaRPr lang="en-US"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514350" lvl="0" indent="-514350" algn="just">
              <a:lnSpc>
                <a:spcPct val="150000"/>
              </a:lnSpc>
              <a:buAutoNum type="alphaLcParenR"/>
              <a:defRPr/>
            </a:pP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bảng 4 LED 7 đoạn hiển thị năm sinh của một người bất kì. Nhấn A để chọn chỉnh ngàn, nhấn B để chọn chỉnh trăm, nhấn C để chọn chỉnh chục và nhấn D để chọn chỉnh đơn vị. Sau khi xác định được vị trí cần chỉnh thì nhấn </a:t>
            </a:r>
            <a:r>
              <a:rPr lang="vi-VN" sz="3200" b="1">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phím bất kì từ 0 – 9 trên bàn phím ma trận để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số liệu.</a:t>
            </a:r>
            <a:r>
              <a:rPr lang="en-US"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Mặc định ban đầu 4 LED đều tắt.</a:t>
            </a:r>
          </a:p>
          <a:p>
            <a:pPr lvl="0" algn="just">
              <a:lnSpc>
                <a:spcPct val="150000"/>
              </a:lnSpc>
              <a:defRPr/>
            </a:pPr>
            <a:r>
              <a:rPr lang="en-US"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 Thay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phím A, B, C, D bởi duy nhất một nút MOD, nhấn lần lượt để điều chỉnh.</a:t>
            </a:r>
            <a:endParaRPr lang="en-US"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gn="just">
              <a:lnSpc>
                <a:spcPct val="150000"/>
              </a:lnSpc>
              <a:defRPr/>
            </a:pPr>
            <a:endParaRPr lang="en-US"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76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8600" y="1056409"/>
            <a:ext cx="17830800" cy="3785652"/>
          </a:xfrm>
          <a:prstGeom prst="rect">
            <a:avLst/>
          </a:prstGeom>
        </p:spPr>
        <p:txBody>
          <a:bodyPr wrap="square">
            <a:spAutoFit/>
          </a:bodyPr>
          <a:lstStyle/>
          <a:p>
            <a:pPr lvl="0" algn="just">
              <a:lnSpc>
                <a:spcPct val="150000"/>
              </a:lnSpc>
              <a:defRPr/>
            </a:pPr>
            <a:r>
              <a:rPr lang="vi-VN" sz="32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27/06/2023 </a:t>
            </a:r>
            <a:r>
              <a:rPr lang="vi-VN" sz="3200" b="1"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1:</a:t>
            </a:r>
          </a:p>
          <a:p>
            <a:pPr lvl="0" algn="just">
              <a:lnSpc>
                <a:spcPct val="150000"/>
              </a:lnSpc>
              <a:defRPr/>
            </a:pPr>
            <a:r>
              <a:rPr lang="vi-VN"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 thống đếm sản phẩm hiển thị 4 LED 7 đoạn, mỗi thùng có 20 sản phẩm, số sản phẩm hiển thị 2 LED cuối, số thùng hiển thị 2 LED đầu, có xóa vô nghĩa. Mặc định hệ thống dừng đếm, nhấn ON hệ thống cho phép đếm và 16 LED đơn sáng. Nhấn OFF hệ thống tạm dừng đếm và 16 LED tắt. Chỉ cập nhật khi có sự thay đổi, cứ đếm đủ 1 thùng thì buzzer kêu bíp 100 ms.</a:t>
            </a:r>
            <a:endParaRPr lang="en-US" sz="320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695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d2t1xqejof9utc.cloudfront.net/screenshots/pics/17c4643f85b9aaa4654888b1ddaf9005/larg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857500"/>
            <a:ext cx="7620000" cy="51435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ạch hiển thị 8 led 7 đoạn Trường An Equipment"/>
          <p:cNvPicPr>
            <a:picLocks noChangeAspect="1" noChangeArrowheads="1"/>
          </p:cNvPicPr>
          <p:nvPr/>
        </p:nvPicPr>
        <p:blipFill rotWithShape="1">
          <a:blip r:embed="rId4">
            <a:extLst>
              <a:ext uri="{28A0092B-C50C-407E-A947-70E740481C1C}">
                <a14:useLocalDpi xmlns:a14="http://schemas.microsoft.com/office/drawing/2010/main" val="0"/>
              </a:ext>
            </a:extLst>
          </a:blip>
          <a:srcRect l="9333" t="14666" r="9333" b="16000"/>
          <a:stretch/>
        </p:blipFill>
        <p:spPr bwMode="auto">
          <a:xfrm rot="243452">
            <a:off x="11582400" y="2019300"/>
            <a:ext cx="4648200"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71600" y="1104900"/>
            <a:ext cx="10076439"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905000" y="6705601"/>
            <a:ext cx="10076439"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81000" y="1650913"/>
            <a:ext cx="2895600" cy="65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220200" y="2597885"/>
            <a:ext cx="2362200" cy="65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030024"/>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97781" y="177060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575862" y="-166086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753600" y="117711"/>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881811" y="230525"/>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881811" y="238293"/>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ectangle 20"/>
          <p:cNvSpPr/>
          <p:nvPr/>
        </p:nvSpPr>
        <p:spPr>
          <a:xfrm>
            <a:off x="4639845" y="3170961"/>
            <a:ext cx="1267642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unsigned int8 </a:t>
            </a:r>
            <a:r>
              <a:rPr lang="vi-VN" sz="3400" b="1" smtClean="0">
                <a:solidFill>
                  <a:srgbClr val="000099"/>
                </a:solidFill>
                <a:latin typeface="Courier New" panose="02070309020205020404" pitchFamily="49" charset="0"/>
                <a:cs typeface="Courier New" panose="02070309020205020404" pitchFamily="49" charset="0"/>
              </a:rPr>
              <a:t>dl_4l7d[4</a:t>
            </a:r>
            <a:r>
              <a:rPr lang="vi-VN" sz="3400" b="1">
                <a:solidFill>
                  <a:srgbClr val="000099"/>
                </a:solidFill>
                <a:latin typeface="Courier New" panose="02070309020205020404" pitchFamily="49" charset="0"/>
                <a:cs typeface="Courier New" panose="02070309020205020404" pitchFamily="49" charset="0"/>
              </a:rPr>
              <a:t>]= {0xff,0xff,0xff,0xff};</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2" name="Rounded Rectangle 21"/>
          <p:cNvSpPr/>
          <p:nvPr/>
        </p:nvSpPr>
        <p:spPr>
          <a:xfrm>
            <a:off x="4407049" y="3046596"/>
            <a:ext cx="13137816" cy="820743"/>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57546" y="3011590"/>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97781" y="3078008"/>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5" name="Rounded Rectangle 24"/>
          <p:cNvSpPr/>
          <p:nvPr/>
        </p:nvSpPr>
        <p:spPr>
          <a:xfrm>
            <a:off x="572059" y="5805050"/>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96802" y="5867240"/>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7" name="Rectangle 26"/>
          <p:cNvSpPr/>
          <p:nvPr/>
        </p:nvSpPr>
        <p:spPr>
          <a:xfrm>
            <a:off x="4654359" y="6010240"/>
            <a:ext cx="7147857"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xuat_4led_7doan_4so();</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557545" y="6726000"/>
            <a:ext cx="17607506" cy="50783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mảng số cố định hoặc số thay đổi được tách riêng từng hàng ngàn, trăm, chục, đơn vị. Luôn gọi hàm này sau khi đã xác định thành phần trong mảng.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Viết chương trình xuất 4 số “1, 2, 3, 4” sang 4 LED 7 đoạn.</a:t>
            </a:r>
          </a:p>
          <a:p>
            <a:pPr>
              <a:defRPr/>
            </a:pPr>
            <a:r>
              <a:rPr lang="en-US" sz="3600" b="1" smtClean="0">
                <a:solidFill>
                  <a:srgbClr val="008000"/>
                </a:solidFill>
                <a:latin typeface="Courier New" panose="02070309020205020404" pitchFamily="49" charset="0"/>
                <a:cs typeface="Courier New" panose="02070309020205020404" pitchFamily="49" charset="0"/>
              </a:rPr>
              <a:t>dl_4l7d[0]=ma7doan[1];		dl_4l7d[1]=ma7doan[2];</a:t>
            </a:r>
            <a:endParaRPr lang="en-US" sz="3600" b="1">
              <a:solidFill>
                <a:srgbClr val="008000"/>
              </a:solidFill>
              <a:latin typeface="Courier New" panose="02070309020205020404" pitchFamily="49" charset="0"/>
              <a:cs typeface="Courier New" panose="02070309020205020404" pitchFamily="49" charset="0"/>
            </a:endParaRPr>
          </a:p>
          <a:p>
            <a:pPr>
              <a:defRPr/>
            </a:pPr>
            <a:r>
              <a:rPr lang="en-US" sz="3600" b="1" smtClean="0">
                <a:solidFill>
                  <a:srgbClr val="008000"/>
                </a:solidFill>
                <a:latin typeface="Courier New" panose="02070309020205020404" pitchFamily="49" charset="0"/>
                <a:cs typeface="Courier New" panose="02070309020205020404" pitchFamily="49" charset="0"/>
              </a:rPr>
              <a:t>dl_4l7d[2]=ma7doan[3]; 		dl_4l7d[3]=ma7doan[4];</a:t>
            </a:r>
            <a:endParaRPr lang="en-US" sz="3600" b="1">
              <a:solidFill>
                <a:srgbClr val="008000"/>
              </a:solidFill>
              <a:latin typeface="Courier New" panose="02070309020205020404" pitchFamily="49" charset="0"/>
              <a:cs typeface="Courier New" panose="02070309020205020404" pitchFamily="49" charset="0"/>
            </a:endParaRPr>
          </a:p>
          <a:p>
            <a:pPr>
              <a:defRPr/>
            </a:pPr>
            <a:r>
              <a:rPr lang="vi-VN" sz="3600" b="1">
                <a:solidFill>
                  <a:srgbClr val="660066"/>
                </a:solidFill>
                <a:latin typeface="Courier New" panose="02070309020205020404" pitchFamily="49" charset="0"/>
                <a:cs typeface="Courier New" panose="02070309020205020404" pitchFamily="49" charset="0"/>
              </a:rPr>
              <a:t>xuat_4led_7doan_4so();</a:t>
            </a:r>
            <a:endParaRPr lang="en-US" sz="3600" b="1">
              <a:solidFill>
                <a:srgbClr val="660066"/>
              </a:solidFill>
              <a:latin typeface="Courier New" panose="02070309020205020404" pitchFamily="49" charset="0"/>
              <a:cs typeface="Courier New" panose="02070309020205020404" pitchFamily="49" charset="0"/>
            </a:endParaRPr>
          </a:p>
          <a:p>
            <a:pPr>
              <a:defRPr/>
            </a:pPr>
            <a:endParaRPr lang="en-US" sz="3600" b="1">
              <a:solidFill>
                <a:srgbClr val="000099"/>
              </a:solidFill>
              <a:latin typeface="Courier New" panose="02070309020205020404" pitchFamily="49" charset="0"/>
              <a:cs typeface="Courier New" panose="02070309020205020404" pitchFamily="49" charset="0"/>
            </a:endParaRPr>
          </a:p>
          <a:p>
            <a:pPr>
              <a:defRPr/>
            </a:pPr>
            <a:endParaRPr lang="en-US" sz="3600" b="1" smtClean="0">
              <a:solidFill>
                <a:srgbClr val="000099"/>
              </a:solidFill>
              <a:latin typeface="Courier New" panose="02070309020205020404" pitchFamily="49" charset="0"/>
              <a:cs typeface="Courier New" panose="02070309020205020404" pitchFamily="49" charset="0"/>
            </a:endParaRPr>
          </a:p>
          <a:p>
            <a:pPr>
              <a:defRPr/>
            </a:pPr>
            <a:endParaRPr lang="en-US" sz="3600">
              <a:solidFill>
                <a:srgbClr val="000099"/>
              </a:solidFill>
              <a:latin typeface="Courier New" panose="02070309020205020404" pitchFamily="49" charset="0"/>
              <a:cs typeface="Courier New" panose="02070309020205020404" pitchFamily="49" charset="0"/>
            </a:endParaRPr>
          </a:p>
        </p:txBody>
      </p:sp>
      <p:sp>
        <p:nvSpPr>
          <p:cNvPr id="29" name="Rectangle 28"/>
          <p:cNvSpPr/>
          <p:nvPr/>
        </p:nvSpPr>
        <p:spPr>
          <a:xfrm>
            <a:off x="3200933" y="3991704"/>
            <a:ext cx="14455421" cy="1738938"/>
          </a:xfrm>
          <a:prstGeom prst="rect">
            <a:avLst/>
          </a:prstGeom>
          <a:solidFill>
            <a:schemeClr val="accent4">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const unsigned char ma7doan[16]= </a:t>
            </a:r>
            <a:r>
              <a:rPr lang="vi-VN" sz="3400" b="1" smtClean="0">
                <a:solidFill>
                  <a:srgbClr val="000099"/>
                </a:solidFill>
                <a:latin typeface="Courier New" panose="02070309020205020404" pitchFamily="49" charset="0"/>
                <a:cs typeface="Courier New" panose="02070309020205020404" pitchFamily="49" charset="0"/>
              </a:rPr>
              <a:t>{  0xc0,0xf9,0xa4,0xb0,0x99,0x92,0x82,0xf8,0x80,0x90,</a:t>
            </a:r>
          </a:p>
          <a:p>
            <a:pPr lvl="0">
              <a:spcAft>
                <a:spcPts val="600"/>
              </a:spcAft>
              <a:defRPr/>
            </a:pPr>
            <a:r>
              <a:rPr lang="vi-VN" sz="3400" b="1" smtClean="0">
                <a:solidFill>
                  <a:srgbClr val="FF0000"/>
                </a:solidFill>
                <a:latin typeface="Courier New" panose="02070309020205020404" pitchFamily="49" charset="0"/>
                <a:cs typeface="Courier New" panose="02070309020205020404" pitchFamily="49" charset="0"/>
              </a:rPr>
              <a:t>0x88,0x83,0xc6,0xa1,0x86,0x8e</a:t>
            </a:r>
            <a:r>
              <a:rPr lang="vi-VN" sz="3400" b="1">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210862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randombar(horizontal)">
                                      <p:cBhvr>
                                        <p:cTn id="14" dur="500"/>
                                        <p:tgtEl>
                                          <p:spTgt spid="2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randombar(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inVertical)">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Effect transition="in" filter="circle(in)">
                                      <p:cBhvr>
                                        <p:cTn id="39" dur="2000"/>
                                        <p:tgtEl>
                                          <p:spTgt spid="28">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4" dur="500"/>
                                        <p:tgtEl>
                                          <p:spTgt spid="2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8">
                                            <p:txEl>
                                              <p:pRg st="2" end="2"/>
                                            </p:txEl>
                                          </p:spTgt>
                                        </p:tgtEl>
                                        <p:attrNameLst>
                                          <p:attrName>style.visibility</p:attrName>
                                        </p:attrNameLst>
                                      </p:cBhvr>
                                      <p:to>
                                        <p:strVal val="visible"/>
                                      </p:to>
                                    </p:set>
                                    <p:animEffect transition="in" filter="fade">
                                      <p:cBhvr>
                                        <p:cTn id="49" dur="1000"/>
                                        <p:tgtEl>
                                          <p:spTgt spid="28">
                                            <p:txEl>
                                              <p:pRg st="2" end="2"/>
                                            </p:txEl>
                                          </p:spTgt>
                                        </p:tgtEl>
                                      </p:cBhvr>
                                    </p:animEffect>
                                    <p:anim calcmode="lin" valueType="num">
                                      <p:cBhvr>
                                        <p:cTn id="50"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8">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8">
                                            <p:txEl>
                                              <p:pRg st="3" end="3"/>
                                            </p:txEl>
                                          </p:spTgt>
                                        </p:tgtEl>
                                        <p:attrNameLst>
                                          <p:attrName>style.visibility</p:attrName>
                                        </p:attrNameLst>
                                      </p:cBhvr>
                                      <p:to>
                                        <p:strVal val="visible"/>
                                      </p:to>
                                    </p:set>
                                    <p:animEffect transition="in" filter="fade">
                                      <p:cBhvr>
                                        <p:cTn id="54" dur="1000"/>
                                        <p:tgtEl>
                                          <p:spTgt spid="28">
                                            <p:txEl>
                                              <p:pRg st="3" end="3"/>
                                            </p:txEl>
                                          </p:spTgt>
                                        </p:tgtEl>
                                      </p:cBhvr>
                                    </p:animEffect>
                                    <p:anim calcmode="lin" valueType="num">
                                      <p:cBhvr>
                                        <p:cTn id="55"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2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8">
                                            <p:txEl>
                                              <p:pRg st="4" end="4"/>
                                            </p:txEl>
                                          </p:spTgt>
                                        </p:tgtEl>
                                        <p:attrNameLst>
                                          <p:attrName>style.visibility</p:attrName>
                                        </p:attrNameLst>
                                      </p:cBhvr>
                                      <p:to>
                                        <p:strVal val="visible"/>
                                      </p:to>
                                    </p:set>
                                    <p:anim calcmode="lin" valueType="num">
                                      <p:cBhvr additive="base">
                                        <p:cTn id="61" dur="500" fill="hold"/>
                                        <p:tgtEl>
                                          <p:spTgt spid="2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animBg="1"/>
      <p:bldP spid="27"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2305" y="324012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2.md4l7d_giaima_2so_vitri_vn(X, Y, Z); </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9" name="Rectangle 28"/>
          <p:cNvSpPr/>
          <p:nvPr/>
        </p:nvSpPr>
        <p:spPr>
          <a:xfrm>
            <a:off x="375694" y="4076700"/>
            <a:ext cx="17607506" cy="72943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số có hai chữ số (X),</a:t>
            </a:r>
            <a:r>
              <a:rPr kumimoji="0" lang="en-US"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với Y là vị trí hàng đơn vị theo mảng, tùy chọn có xóa số 0 vô nghĩa (</a:t>
            </a:r>
            <a:r>
              <a:rPr kumimoji="0" lang="en-US"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Z</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=1) hoặc không (</a:t>
            </a:r>
            <a:r>
              <a:rPr kumimoji="0" lang="en-US"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Z</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tempt là giá trị nhiệt độ đo được, phạm vi từ 00 – 99, hiển thị sang LED 7 đoạn vị trí LED đầu tiên và không xóa vô nghĩa. Hãy viết hàm thực hiện yêu cầu trên</a:t>
            </a:r>
            <a:r>
              <a:rPr lang="en-US"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cho X=45.</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endParaRPr kumimoji="0" lang="en-US"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a:t>
            </a:r>
            <a:r>
              <a:rPr lang="en-US" sz="3600" b="1" smtClean="0">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si8 X=45;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smtClean="0">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md4l7d_giaima_2so_vitri_vn(X, 1, 1);</a:t>
            </a:r>
          </a:p>
          <a:p>
            <a:pPr lvl="0">
              <a:defRPr/>
            </a:pPr>
            <a:r>
              <a:rPr lang="vi-VN" sz="3600" b="1">
                <a:solidFill>
                  <a:srgbClr val="660066"/>
                </a:solidFill>
                <a:latin typeface="Courier New" panose="02070309020205020404" pitchFamily="49" charset="0"/>
                <a:cs typeface="Courier New" panose="02070309020205020404" pitchFamily="49" charset="0"/>
              </a:rPr>
              <a:t>xuat_4led_7doan_4so</a:t>
            </a:r>
            <a:r>
              <a:rPr lang="vi-VN" sz="3600" b="1" smtClean="0">
                <a:solidFill>
                  <a:srgbClr val="660066"/>
                </a:solidFill>
                <a:latin typeface="Courier New" panose="02070309020205020404" pitchFamily="49" charset="0"/>
                <a:cs typeface="Courier New" panose="02070309020205020404" pitchFamily="49" charset="0"/>
              </a:rPr>
              <a:t>()</a:t>
            </a:r>
            <a:r>
              <a:rPr lang="en-US" sz="3600" b="1" smtClean="0">
                <a:solidFill>
                  <a:srgbClr val="660066"/>
                </a:solidFill>
                <a:latin typeface="Courier New" panose="02070309020205020404" pitchFamily="49" charset="0"/>
                <a:cs typeface="Courier New" panose="02070309020205020404" pitchFamily="49" charset="0"/>
              </a:rPr>
              <a:t>;</a:t>
            </a:r>
          </a:p>
          <a:p>
            <a:pPr lvl="0">
              <a:defRPr/>
            </a:pPr>
            <a:endParaRPr lang="en-US" sz="3600" b="1" smtClean="0">
              <a:solidFill>
                <a:srgbClr val="660066"/>
              </a:solidFill>
              <a:latin typeface="Courier New" panose="02070309020205020404" pitchFamily="49" charset="0"/>
              <a:cs typeface="Courier New" panose="02070309020205020404" pitchFamily="49" charset="0"/>
            </a:endParaRPr>
          </a:p>
          <a:p>
            <a:pPr lvl="0">
              <a:defRPr/>
            </a:pPr>
            <a:r>
              <a:rPr lang="en-US" sz="3600" b="1">
                <a:solidFill>
                  <a:schemeClr val="accent5">
                    <a:lumMod val="50000"/>
                  </a:schemeClr>
                </a:solidFill>
                <a:latin typeface="Courier New" panose="02070309020205020404" pitchFamily="49" charset="0"/>
                <a:cs typeface="Courier New" panose="02070309020205020404" pitchFamily="49" charset="0"/>
              </a:rPr>
              <a:t>d</a:t>
            </a:r>
            <a:r>
              <a:rPr lang="en-US" sz="3600" b="1" smtClean="0">
                <a:solidFill>
                  <a:schemeClr val="accent5">
                    <a:lumMod val="50000"/>
                  </a:schemeClr>
                </a:solidFill>
                <a:latin typeface="Courier New" panose="02070309020205020404" pitchFamily="49" charset="0"/>
                <a:cs typeface="Courier New" panose="02070309020205020404" pitchFamily="49" charset="0"/>
              </a:rPr>
              <a:t>l_4l7d[0]=ma7doan[X/10]; dl_4l7d[1]=ma7doan[X%10];</a:t>
            </a:r>
          </a:p>
          <a:p>
            <a:pPr>
              <a:defRPr/>
            </a:pPr>
            <a:r>
              <a:rPr lang="vi-VN" sz="3600" b="1">
                <a:solidFill>
                  <a:schemeClr val="accent5">
                    <a:lumMod val="50000"/>
                  </a:schemeClr>
                </a:solidFill>
                <a:latin typeface="Courier New" panose="02070309020205020404" pitchFamily="49" charset="0"/>
                <a:cs typeface="Courier New" panose="02070309020205020404" pitchFamily="49" charset="0"/>
              </a:rPr>
              <a:t>xuat_4led_7doan_4so();</a:t>
            </a:r>
            <a:endParaRPr lang="en-US" sz="3600" b="1">
              <a:solidFill>
                <a:schemeClr val="accent5">
                  <a:lumMod val="50000"/>
                </a:schemeClr>
              </a:solidFill>
              <a:latin typeface="Courier New" panose="02070309020205020404" pitchFamily="49" charset="0"/>
              <a:cs typeface="Courier New" panose="02070309020205020404" pitchFamily="49" charset="0"/>
            </a:endParaRPr>
          </a:p>
          <a:p>
            <a:pPr lvl="0">
              <a:defRPr/>
            </a:pPr>
            <a:endParaRPr lang="en-US" sz="3600" b="1" smtClean="0">
              <a:solidFill>
                <a:srgbClr val="660066"/>
              </a:solidFill>
              <a:latin typeface="Courier New" panose="02070309020205020404" pitchFamily="49" charset="0"/>
              <a:cs typeface="Courier New" panose="02070309020205020404" pitchFamily="49" charset="0"/>
            </a:endParaRPr>
          </a:p>
          <a:p>
            <a:pPr lvl="0">
              <a:defRPr/>
            </a:pPr>
            <a:endParaRPr lang="vi-VN" sz="3600" b="1">
              <a:solidFill>
                <a:srgbClr val="660066"/>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30" name="Rounded Rectangle 29"/>
          <p:cNvSpPr/>
          <p:nvPr/>
        </p:nvSpPr>
        <p:spPr>
          <a:xfrm>
            <a:off x="7850817" y="1683399"/>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382000" y="1761768"/>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2" name="Rectangle 31"/>
          <p:cNvSpPr/>
          <p:nvPr/>
        </p:nvSpPr>
        <p:spPr>
          <a:xfrm>
            <a:off x="10157158" y="24232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0157158" y="233094"/>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370161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circle(in)">
                                      <p:cBhvr>
                                        <p:cTn id="13" dur="2000"/>
                                        <p:tgtEl>
                                          <p:spTgt spid="2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barn(inVertical)">
                                      <p:cBhvr>
                                        <p:cTn id="18" dur="500"/>
                                        <p:tgtEl>
                                          <p:spTgt spid="2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Effect transition="in" filter="fade">
                                      <p:cBhvr>
                                        <p:cTn id="23" dur="1000"/>
                                        <p:tgtEl>
                                          <p:spTgt spid="29">
                                            <p:txEl>
                                              <p:pRg st="2" end="2"/>
                                            </p:txEl>
                                          </p:spTgt>
                                        </p:tgtEl>
                                      </p:cBhvr>
                                    </p:animEffect>
                                    <p:anim calcmode="lin" valueType="num">
                                      <p:cBhvr>
                                        <p:cTn id="24"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9">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9">
                                            <p:txEl>
                                              <p:pRg st="3" end="3"/>
                                            </p:txEl>
                                          </p:spTgt>
                                        </p:tgtEl>
                                        <p:attrNameLst>
                                          <p:attrName>style.visibility</p:attrName>
                                        </p:attrNameLst>
                                      </p:cBhvr>
                                      <p:to>
                                        <p:strVal val="visible"/>
                                      </p:to>
                                    </p:set>
                                    <p:animEffect transition="in" filter="fade">
                                      <p:cBhvr>
                                        <p:cTn id="28" dur="1000"/>
                                        <p:tgtEl>
                                          <p:spTgt spid="29">
                                            <p:txEl>
                                              <p:pRg st="3" end="3"/>
                                            </p:txEl>
                                          </p:spTgt>
                                        </p:tgtEl>
                                      </p:cBhvr>
                                    </p:animEffect>
                                    <p:anim calcmode="lin" valueType="num">
                                      <p:cBhvr>
                                        <p:cTn id="29"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9">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9">
                                            <p:txEl>
                                              <p:pRg st="4" end="4"/>
                                            </p:txEl>
                                          </p:spTgt>
                                        </p:tgtEl>
                                        <p:attrNameLst>
                                          <p:attrName>style.visibility</p:attrName>
                                        </p:attrNameLst>
                                      </p:cBhvr>
                                      <p:to>
                                        <p:strVal val="visible"/>
                                      </p:to>
                                    </p:set>
                                    <p:animEffect transition="in" filter="fade">
                                      <p:cBhvr>
                                        <p:cTn id="33" dur="1000"/>
                                        <p:tgtEl>
                                          <p:spTgt spid="29">
                                            <p:txEl>
                                              <p:pRg st="4" end="4"/>
                                            </p:txEl>
                                          </p:spTgt>
                                        </p:tgtEl>
                                      </p:cBhvr>
                                    </p:animEffect>
                                    <p:anim calcmode="lin" valueType="num">
                                      <p:cBhvr>
                                        <p:cTn id="34" dur="100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2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9">
                                            <p:txEl>
                                              <p:pRg st="6" end="6"/>
                                            </p:txEl>
                                          </p:spTgt>
                                        </p:tgtEl>
                                        <p:attrNameLst>
                                          <p:attrName>style.visibility</p:attrName>
                                        </p:attrNameLst>
                                      </p:cBhvr>
                                      <p:to>
                                        <p:strVal val="visible"/>
                                      </p:to>
                                    </p:set>
                                    <p:animEffect transition="in" filter="barn(inVertical)">
                                      <p:cBhvr>
                                        <p:cTn id="40" dur="500"/>
                                        <p:tgtEl>
                                          <p:spTgt spid="29">
                                            <p:txEl>
                                              <p:pRg st="6" end="6"/>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29">
                                            <p:txEl>
                                              <p:pRg st="7" end="7"/>
                                            </p:txEl>
                                          </p:spTgt>
                                        </p:tgtEl>
                                        <p:attrNameLst>
                                          <p:attrName>style.visibility</p:attrName>
                                        </p:attrNameLst>
                                      </p:cBhvr>
                                      <p:to>
                                        <p:strVal val="visible"/>
                                      </p:to>
                                    </p:set>
                                    <p:animEffect transition="in" filter="barn(inVertical)">
                                      <p:cBhvr>
                                        <p:cTn id="43" dur="500"/>
                                        <p:tgtEl>
                                          <p:spTgt spid="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96391" y="1754191"/>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2305" y="324012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md4l7d_giaima_3so_vitri_vn(X, Y, Z);</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9" name="Rectangle 28"/>
          <p:cNvSpPr/>
          <p:nvPr/>
        </p:nvSpPr>
        <p:spPr>
          <a:xfrm>
            <a:off x="375694" y="4076700"/>
            <a:ext cx="17607506" cy="2862322"/>
          </a:xfrm>
          <a:prstGeom prst="rect">
            <a:avLst/>
          </a:prstGeom>
        </p:spPr>
        <p:txBody>
          <a:bodyPr wrap="square">
            <a:spAutoFit/>
          </a:bodyPr>
          <a:lstStyle/>
          <a:p>
            <a:pPr lvl="0">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số có ba chữ số (X), </a:t>
            </a:r>
            <a:r>
              <a:rPr lang="vi-VN" sz="360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Y là vị trí hàng đơn vị theo </a:t>
            </a:r>
            <a:r>
              <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mảng, tùy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chọn có xóa số 0 vô nghĩa (</a:t>
            </a:r>
            <a:r>
              <a:rPr kumimoji="0" lang="en-US"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z</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=1) hoặc không (</a:t>
            </a:r>
            <a:r>
              <a:rPr kumimoji="0" lang="en-US"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z</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high là giá trị chiều cao đo được, phạm vi từ 100 – 180, hiển thị sang LED 7 đoạn từ vị trí LED đầu tiên và có xóa vô nghĩa. Hãy viết hàm thực hiện yêu cầu trên</a:t>
            </a:r>
            <a:r>
              <a:rPr lang="en-US"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cho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a:t>
            </a:r>
            <a:r>
              <a:rPr lang="en-US"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12.</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endParaRPr lang="vi-VN" sz="36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30" name="Rounded Rectangle 29"/>
          <p:cNvSpPr/>
          <p:nvPr/>
        </p:nvSpPr>
        <p:spPr>
          <a:xfrm>
            <a:off x="7850817" y="1683399"/>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382000" y="1761768"/>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ectangle 18"/>
          <p:cNvSpPr/>
          <p:nvPr/>
        </p:nvSpPr>
        <p:spPr>
          <a:xfrm>
            <a:off x="10390181" y="207115"/>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197881"/>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4283772" y="6939022"/>
            <a:ext cx="11353800" cy="2031325"/>
          </a:xfrm>
          <a:prstGeom prst="rect">
            <a:avLst/>
          </a:prstGeom>
        </p:spPr>
        <p:txBody>
          <a:bodyPr wrap="square">
            <a:spAutoFit/>
          </a:bodyPr>
          <a:lstStyle/>
          <a:p>
            <a:pPr lvl="0">
              <a:defRPr/>
            </a:pPr>
            <a:r>
              <a:rPr lang="en-US" sz="3600" b="1">
                <a:solidFill>
                  <a:srgbClr val="660066"/>
                </a:solidFill>
                <a:latin typeface="Courier New" panose="02070309020205020404" pitchFamily="49" charset="0"/>
                <a:cs typeface="Courier New" panose="02070309020205020404" pitchFamily="49" charset="0"/>
              </a:rPr>
              <a:t>usi8 </a:t>
            </a:r>
            <a:r>
              <a:rPr lang="vi-VN" sz="3600" b="1">
                <a:solidFill>
                  <a:srgbClr val="660066"/>
                </a:solidFill>
                <a:latin typeface="Courier New" panose="02070309020205020404" pitchFamily="49" charset="0"/>
                <a:cs typeface="Courier New" panose="02070309020205020404" pitchFamily="49" charset="0"/>
              </a:rPr>
              <a:t>h</a:t>
            </a:r>
            <a:r>
              <a:rPr lang="en-US" sz="3600" b="1" smtClean="0">
                <a:solidFill>
                  <a:srgbClr val="660066"/>
                </a:solidFill>
                <a:latin typeface="Courier New" panose="02070309020205020404" pitchFamily="49" charset="0"/>
                <a:cs typeface="Courier New" panose="02070309020205020404" pitchFamily="49" charset="0"/>
              </a:rPr>
              <a:t>=</a:t>
            </a:r>
            <a:r>
              <a:rPr lang="vi-VN" sz="3600" b="1" smtClean="0">
                <a:solidFill>
                  <a:srgbClr val="660066"/>
                </a:solidFill>
                <a:latin typeface="Courier New" panose="02070309020205020404" pitchFamily="49" charset="0"/>
                <a:cs typeface="Courier New" panose="02070309020205020404" pitchFamily="49" charset="0"/>
              </a:rPr>
              <a:t>12</a:t>
            </a:r>
            <a:r>
              <a:rPr lang="en-US" sz="3600" b="1" smtClean="0">
                <a:solidFill>
                  <a:srgbClr val="660066"/>
                </a:solidFill>
                <a:latin typeface="Courier New" panose="02070309020205020404" pitchFamily="49" charset="0"/>
                <a:cs typeface="Courier New" panose="02070309020205020404" pitchFamily="49" charset="0"/>
              </a:rPr>
              <a:t>;</a:t>
            </a:r>
            <a:endParaRPr lang="en-US" sz="3600" b="1">
              <a:solidFill>
                <a:srgbClr val="660066"/>
              </a:solidFill>
              <a:latin typeface="Courier New" panose="02070309020205020404" pitchFamily="49" charset="0"/>
              <a:cs typeface="Courier New" panose="02070309020205020404" pitchFamily="49" charset="0"/>
            </a:endParaRPr>
          </a:p>
          <a:p>
            <a:pPr lvl="0">
              <a:defRPr/>
            </a:pPr>
            <a:r>
              <a:rPr lang="en-US" sz="3600" b="1" smtClean="0">
                <a:solidFill>
                  <a:srgbClr val="660066"/>
                </a:solidFill>
                <a:latin typeface="Courier New" panose="02070309020205020404" pitchFamily="49" charset="0"/>
                <a:cs typeface="Courier New" panose="02070309020205020404" pitchFamily="49" charset="0"/>
              </a:rPr>
              <a:t>md4l7d_giaima_</a:t>
            </a:r>
            <a:r>
              <a:rPr lang="vi-VN" sz="3600" b="1" smtClean="0">
                <a:solidFill>
                  <a:srgbClr val="660066"/>
                </a:solidFill>
                <a:latin typeface="Courier New" panose="02070309020205020404" pitchFamily="49" charset="0"/>
                <a:cs typeface="Courier New" panose="02070309020205020404" pitchFamily="49" charset="0"/>
              </a:rPr>
              <a:t>3</a:t>
            </a:r>
            <a:r>
              <a:rPr lang="en-US" sz="3600" b="1" smtClean="0">
                <a:solidFill>
                  <a:srgbClr val="660066"/>
                </a:solidFill>
                <a:latin typeface="Courier New" panose="02070309020205020404" pitchFamily="49" charset="0"/>
                <a:cs typeface="Courier New" panose="02070309020205020404" pitchFamily="49" charset="0"/>
              </a:rPr>
              <a:t>so_vitri_vn(</a:t>
            </a:r>
            <a:r>
              <a:rPr lang="vi-VN" sz="3600" b="1" smtClean="0">
                <a:solidFill>
                  <a:srgbClr val="660066"/>
                </a:solidFill>
                <a:latin typeface="Courier New" panose="02070309020205020404" pitchFamily="49" charset="0"/>
                <a:cs typeface="Courier New" panose="02070309020205020404" pitchFamily="49" charset="0"/>
              </a:rPr>
              <a:t>h</a:t>
            </a:r>
            <a:r>
              <a:rPr lang="en-US" sz="3600" b="1" smtClean="0">
                <a:solidFill>
                  <a:srgbClr val="660066"/>
                </a:solidFill>
                <a:latin typeface="Courier New" panose="02070309020205020404" pitchFamily="49" charset="0"/>
                <a:cs typeface="Courier New" panose="02070309020205020404" pitchFamily="49" charset="0"/>
              </a:rPr>
              <a:t>, </a:t>
            </a:r>
            <a:r>
              <a:rPr lang="vi-VN" sz="3600" b="1" smtClean="0">
                <a:solidFill>
                  <a:srgbClr val="660066"/>
                </a:solidFill>
                <a:latin typeface="Courier New" panose="02070309020205020404" pitchFamily="49" charset="0"/>
                <a:cs typeface="Courier New" panose="02070309020205020404" pitchFamily="49" charset="0"/>
              </a:rPr>
              <a:t>2</a:t>
            </a:r>
            <a:r>
              <a:rPr lang="en-US" sz="3600" b="1" smtClean="0">
                <a:solidFill>
                  <a:srgbClr val="660066"/>
                </a:solidFill>
                <a:latin typeface="Courier New" panose="02070309020205020404" pitchFamily="49" charset="0"/>
                <a:cs typeface="Courier New" panose="02070309020205020404" pitchFamily="49" charset="0"/>
              </a:rPr>
              <a:t>, </a:t>
            </a:r>
            <a:r>
              <a:rPr lang="en-US" sz="3600" b="1">
                <a:solidFill>
                  <a:srgbClr val="660066"/>
                </a:solidFill>
                <a:latin typeface="Courier New" panose="02070309020205020404" pitchFamily="49" charset="0"/>
                <a:cs typeface="Courier New" panose="02070309020205020404" pitchFamily="49" charset="0"/>
              </a:rPr>
              <a:t>1);</a:t>
            </a:r>
          </a:p>
          <a:p>
            <a:pPr lvl="0">
              <a:defRPr/>
            </a:pPr>
            <a:r>
              <a:rPr lang="vi-VN" sz="3600" b="1">
                <a:solidFill>
                  <a:srgbClr val="660066"/>
                </a:solidFill>
                <a:latin typeface="Courier New" panose="02070309020205020404" pitchFamily="49" charset="0"/>
                <a:cs typeface="Courier New" panose="02070309020205020404" pitchFamily="49" charset="0"/>
              </a:rPr>
              <a:t>xuat_4led_7doan_4so()</a:t>
            </a:r>
            <a:r>
              <a:rPr lang="en-US" sz="3600" b="1">
                <a:solidFill>
                  <a:srgbClr val="660066"/>
                </a:solidFill>
                <a:latin typeface="Courier New" panose="02070309020205020404" pitchFamily="49" charset="0"/>
                <a:cs typeface="Courier New" panose="02070309020205020404" pitchFamily="49" charset="0"/>
              </a:rPr>
              <a:t>;</a:t>
            </a:r>
          </a:p>
          <a:p>
            <a:pPr lvl="0">
              <a:defRPr/>
            </a:pPr>
            <a:endParaRPr lang="en-US" b="1">
              <a:solidFill>
                <a:srgbClr val="66006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0103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ircle(in)">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xEl>
                                              <p:pRg st="0" end="0"/>
                                            </p:txEl>
                                          </p:spTgt>
                                        </p:tgtEl>
                                        <p:attrNameLst>
                                          <p:attrName>style.visibility</p:attrName>
                                        </p:attrNameLst>
                                      </p:cBhvr>
                                      <p:to>
                                        <p:strVal val="visible"/>
                                      </p:to>
                                    </p:set>
                                    <p:animEffect transition="in" filter="wipe(down)">
                                      <p:cBhvr>
                                        <p:cTn id="12" dur="500"/>
                                        <p:tgtEl>
                                          <p:spTgt spid="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xEl>
                                              <p:pRg st="1" end="1"/>
                                            </p:txEl>
                                          </p:spTgt>
                                        </p:tgtEl>
                                        <p:attrNameLst>
                                          <p:attrName>style.visibility</p:attrName>
                                        </p:attrNameLst>
                                      </p:cBhvr>
                                      <p:to>
                                        <p:strVal val="visible"/>
                                      </p:to>
                                    </p:set>
                                    <p:animEffect transition="in" filter="wipe(down)">
                                      <p:cBhvr>
                                        <p:cTn id="17" dur="500"/>
                                        <p:tgtEl>
                                          <p:spTgt spid="29">
                                            <p:txEl>
                                              <p:pRg st="1" end="1"/>
                                            </p:txEl>
                                          </p:spTgt>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circle(in)">
                                      <p:cBhvr>
                                        <p:cTn id="20" dur="20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42305" y="324012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4. md4l7d_giaima_4so_vitri_vn(X, 3, Z);</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9" name="Rectangle 28"/>
          <p:cNvSpPr/>
          <p:nvPr/>
        </p:nvSpPr>
        <p:spPr>
          <a:xfrm>
            <a:off x="375694" y="4076700"/>
            <a:ext cx="17607506"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số có bốn chữ số (X), với tùy chọn có xóa số 0 vô nghĩa (z=1) hoặc không (z=0).</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tempt là giá trị sản phẩm đếm được, phạm vi từ 0000 – 9999, hiển thị sang LED 7 đoạn vị trí LED đầu tiên và không xóa vô nghĩa. Hãy viết hàm thực hiện yêu cầu trên</a:t>
            </a:r>
            <a:r>
              <a:rPr lang="en-US" sz="36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T=1234.</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36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30" name="Rounded Rectangle 29"/>
          <p:cNvSpPr/>
          <p:nvPr/>
        </p:nvSpPr>
        <p:spPr>
          <a:xfrm>
            <a:off x="7850817" y="1683399"/>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382000" y="1761768"/>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ectangle 18"/>
          <p:cNvSpPr/>
          <p:nvPr/>
        </p:nvSpPr>
        <p:spPr>
          <a:xfrm>
            <a:off x="10390181" y="22708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217854"/>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4283772" y="6939022"/>
            <a:ext cx="11353800" cy="2031325"/>
          </a:xfrm>
          <a:prstGeom prst="rect">
            <a:avLst/>
          </a:prstGeom>
        </p:spPr>
        <p:txBody>
          <a:bodyPr wrap="square">
            <a:spAutoFit/>
          </a:bodyPr>
          <a:lstStyle/>
          <a:p>
            <a:pPr lvl="0">
              <a:defRPr/>
            </a:pPr>
            <a:r>
              <a:rPr lang="en-US" sz="3600" b="1" smtClean="0">
                <a:solidFill>
                  <a:srgbClr val="FF0000"/>
                </a:solidFill>
                <a:latin typeface="Courier New" panose="02070309020205020404" pitchFamily="49" charset="0"/>
                <a:cs typeface="Courier New" panose="02070309020205020404" pitchFamily="49" charset="0"/>
              </a:rPr>
              <a:t>usi16</a:t>
            </a:r>
            <a:r>
              <a:rPr lang="en-US" sz="3600" b="1" smtClean="0">
                <a:solidFill>
                  <a:srgbClr val="660066"/>
                </a:solidFill>
                <a:latin typeface="Courier New" panose="02070309020205020404" pitchFamily="49" charset="0"/>
                <a:cs typeface="Courier New" panose="02070309020205020404" pitchFamily="49" charset="0"/>
              </a:rPr>
              <a:t> </a:t>
            </a:r>
            <a:r>
              <a:rPr lang="vi-VN" sz="3600" b="1" smtClean="0">
                <a:solidFill>
                  <a:srgbClr val="660066"/>
                </a:solidFill>
                <a:latin typeface="Courier New" panose="02070309020205020404" pitchFamily="49" charset="0"/>
                <a:cs typeface="Courier New" panose="02070309020205020404" pitchFamily="49" charset="0"/>
              </a:rPr>
              <a:t>t</a:t>
            </a:r>
            <a:r>
              <a:rPr lang="en-US" sz="3600" b="1" smtClean="0">
                <a:solidFill>
                  <a:srgbClr val="660066"/>
                </a:solidFill>
                <a:latin typeface="Courier New" panose="02070309020205020404" pitchFamily="49" charset="0"/>
                <a:cs typeface="Courier New" panose="02070309020205020404" pitchFamily="49" charset="0"/>
              </a:rPr>
              <a:t>=</a:t>
            </a:r>
            <a:r>
              <a:rPr lang="vi-VN" sz="3600" b="1" smtClean="0">
                <a:solidFill>
                  <a:srgbClr val="660066"/>
                </a:solidFill>
                <a:latin typeface="Courier New" panose="02070309020205020404" pitchFamily="49" charset="0"/>
                <a:cs typeface="Courier New" panose="02070309020205020404" pitchFamily="49" charset="0"/>
              </a:rPr>
              <a:t>1234</a:t>
            </a:r>
            <a:r>
              <a:rPr lang="en-US" sz="3600" b="1" smtClean="0">
                <a:solidFill>
                  <a:srgbClr val="660066"/>
                </a:solidFill>
                <a:latin typeface="Courier New" panose="02070309020205020404" pitchFamily="49" charset="0"/>
                <a:cs typeface="Courier New" panose="02070309020205020404" pitchFamily="49" charset="0"/>
              </a:rPr>
              <a:t>;</a:t>
            </a:r>
            <a:endParaRPr lang="en-US" sz="3600" b="1">
              <a:solidFill>
                <a:srgbClr val="660066"/>
              </a:solidFill>
              <a:latin typeface="Courier New" panose="02070309020205020404" pitchFamily="49" charset="0"/>
              <a:cs typeface="Courier New" panose="02070309020205020404" pitchFamily="49" charset="0"/>
            </a:endParaRPr>
          </a:p>
          <a:p>
            <a:pPr lvl="0">
              <a:defRPr/>
            </a:pPr>
            <a:r>
              <a:rPr lang="en-US" sz="3600" b="1" smtClean="0">
                <a:solidFill>
                  <a:srgbClr val="660066"/>
                </a:solidFill>
                <a:latin typeface="Courier New" panose="02070309020205020404" pitchFamily="49" charset="0"/>
                <a:cs typeface="Courier New" panose="02070309020205020404" pitchFamily="49" charset="0"/>
              </a:rPr>
              <a:t>md4l7d_giaima_</a:t>
            </a:r>
            <a:r>
              <a:rPr lang="vi-VN" sz="3600" b="1">
                <a:solidFill>
                  <a:srgbClr val="660066"/>
                </a:solidFill>
                <a:latin typeface="Courier New" panose="02070309020205020404" pitchFamily="49" charset="0"/>
                <a:cs typeface="Courier New" panose="02070309020205020404" pitchFamily="49" charset="0"/>
              </a:rPr>
              <a:t>4</a:t>
            </a:r>
            <a:r>
              <a:rPr lang="en-US" sz="3600" b="1" smtClean="0">
                <a:solidFill>
                  <a:srgbClr val="660066"/>
                </a:solidFill>
                <a:latin typeface="Courier New" panose="02070309020205020404" pitchFamily="49" charset="0"/>
                <a:cs typeface="Courier New" panose="02070309020205020404" pitchFamily="49" charset="0"/>
              </a:rPr>
              <a:t>so_vitri_vn(</a:t>
            </a:r>
            <a:r>
              <a:rPr lang="vi-VN" sz="3600" b="1" smtClean="0">
                <a:solidFill>
                  <a:srgbClr val="660066"/>
                </a:solidFill>
                <a:latin typeface="Courier New" panose="02070309020205020404" pitchFamily="49" charset="0"/>
                <a:cs typeface="Courier New" panose="02070309020205020404" pitchFamily="49" charset="0"/>
              </a:rPr>
              <a:t>h</a:t>
            </a:r>
            <a:r>
              <a:rPr lang="en-US" sz="3600" b="1" smtClean="0">
                <a:solidFill>
                  <a:srgbClr val="660066"/>
                </a:solidFill>
                <a:latin typeface="Courier New" panose="02070309020205020404" pitchFamily="49" charset="0"/>
                <a:cs typeface="Courier New" panose="02070309020205020404" pitchFamily="49" charset="0"/>
              </a:rPr>
              <a:t>, </a:t>
            </a:r>
            <a:r>
              <a:rPr lang="vi-VN" sz="3600" b="1">
                <a:solidFill>
                  <a:srgbClr val="660066"/>
                </a:solidFill>
                <a:latin typeface="Courier New" panose="02070309020205020404" pitchFamily="49" charset="0"/>
                <a:cs typeface="Courier New" panose="02070309020205020404" pitchFamily="49" charset="0"/>
              </a:rPr>
              <a:t>3</a:t>
            </a:r>
            <a:r>
              <a:rPr lang="en-US" sz="3600" b="1" smtClean="0">
                <a:solidFill>
                  <a:srgbClr val="660066"/>
                </a:solidFill>
                <a:latin typeface="Courier New" panose="02070309020205020404" pitchFamily="49" charset="0"/>
                <a:cs typeface="Courier New" panose="02070309020205020404" pitchFamily="49" charset="0"/>
              </a:rPr>
              <a:t>, </a:t>
            </a:r>
            <a:r>
              <a:rPr lang="vi-VN" sz="3600" b="1" smtClean="0">
                <a:solidFill>
                  <a:srgbClr val="660066"/>
                </a:solidFill>
                <a:latin typeface="Courier New" panose="02070309020205020404" pitchFamily="49" charset="0"/>
                <a:cs typeface="Courier New" panose="02070309020205020404" pitchFamily="49" charset="0"/>
              </a:rPr>
              <a:t>0</a:t>
            </a:r>
            <a:r>
              <a:rPr lang="en-US" sz="3600" b="1" smtClean="0">
                <a:solidFill>
                  <a:srgbClr val="660066"/>
                </a:solidFill>
                <a:latin typeface="Courier New" panose="02070309020205020404" pitchFamily="49" charset="0"/>
                <a:cs typeface="Courier New" panose="02070309020205020404" pitchFamily="49" charset="0"/>
              </a:rPr>
              <a:t>);</a:t>
            </a:r>
            <a:endParaRPr lang="en-US" sz="3600" b="1">
              <a:solidFill>
                <a:srgbClr val="660066"/>
              </a:solidFill>
              <a:latin typeface="Courier New" panose="02070309020205020404" pitchFamily="49" charset="0"/>
              <a:cs typeface="Courier New" panose="02070309020205020404" pitchFamily="49" charset="0"/>
            </a:endParaRPr>
          </a:p>
          <a:p>
            <a:pPr lvl="0">
              <a:defRPr/>
            </a:pPr>
            <a:r>
              <a:rPr lang="vi-VN" sz="3600" b="1">
                <a:solidFill>
                  <a:srgbClr val="660066"/>
                </a:solidFill>
                <a:latin typeface="Courier New" panose="02070309020205020404" pitchFamily="49" charset="0"/>
                <a:cs typeface="Courier New" panose="02070309020205020404" pitchFamily="49" charset="0"/>
              </a:rPr>
              <a:t>xuat_4led_7doan_4so()</a:t>
            </a:r>
            <a:r>
              <a:rPr lang="en-US" sz="3600" b="1">
                <a:solidFill>
                  <a:srgbClr val="660066"/>
                </a:solidFill>
                <a:latin typeface="Courier New" panose="02070309020205020404" pitchFamily="49" charset="0"/>
                <a:cs typeface="Courier New" panose="02070309020205020404" pitchFamily="49" charset="0"/>
              </a:rPr>
              <a:t>;</a:t>
            </a:r>
          </a:p>
          <a:p>
            <a:pPr lvl="0">
              <a:defRPr/>
            </a:pPr>
            <a:endParaRPr lang="en-US" b="1">
              <a:solidFill>
                <a:srgbClr val="66006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18783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 calcmode="lin" valueType="num">
                                      <p:cBhvr additive="base">
                                        <p:cTn id="1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xEl>
                                              <p:pRg st="1" end="1"/>
                                            </p:txEl>
                                          </p:spTgt>
                                        </p:tgtEl>
                                        <p:attrNameLst>
                                          <p:attrName>style.visibility</p:attrName>
                                        </p:attrNameLst>
                                      </p:cBhvr>
                                      <p:to>
                                        <p:strVal val="visible"/>
                                      </p:to>
                                    </p:set>
                                    <p:animEffect transition="in" filter="fade">
                                      <p:cBhvr>
                                        <p:cTn id="20" dur="500"/>
                                        <p:tgtEl>
                                          <p:spTgt spid="2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wheel(1)">
                                      <p:cBhvr>
                                        <p:cTn id="25" dur="2000"/>
                                        <p:tgtEl>
                                          <p:spTgt spid="22">
                                            <p:txEl>
                                              <p:pRg st="0" end="0"/>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22">
                                            <p:txEl>
                                              <p:pRg st="1" end="1"/>
                                            </p:txEl>
                                          </p:spTgt>
                                        </p:tgtEl>
                                        <p:attrNameLst>
                                          <p:attrName>style.visibility</p:attrName>
                                        </p:attrNameLst>
                                      </p:cBhvr>
                                      <p:to>
                                        <p:strVal val="visible"/>
                                      </p:to>
                                    </p:set>
                                    <p:animEffect transition="in" filter="wheel(1)">
                                      <p:cBhvr>
                                        <p:cTn id="28" dur="2000"/>
                                        <p:tgtEl>
                                          <p:spTgt spid="22">
                                            <p:txEl>
                                              <p:pRg st="1" end="1"/>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Effect transition="in" filter="wheel(1)">
                                      <p:cBhvr>
                                        <p:cTn id="31" dur="20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375694" y="115925"/>
            <a:ext cx="8750717" cy="9144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6576" y="197881"/>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586575" y="203568"/>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3: 7 SEG –</a:t>
            </a:r>
            <a:r>
              <a:rPr kumimoji="0" lang="vi-VN"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MATRIX - TIMER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Minus 3"/>
          <p:cNvSpPr/>
          <p:nvPr/>
        </p:nvSpPr>
        <p:spPr>
          <a:xfrm>
            <a:off x="9193379" y="-1660589"/>
            <a:ext cx="152400" cy="4506285"/>
          </a:xfrm>
          <a:prstGeom prst="mathMinu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56540" y="115925"/>
            <a:ext cx="8084950" cy="914400"/>
          </a:xfrm>
          <a:prstGeom prst="bevel">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7850817" y="1683399"/>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382000" y="1761768"/>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ectangle 18"/>
          <p:cNvSpPr/>
          <p:nvPr/>
        </p:nvSpPr>
        <p:spPr>
          <a:xfrm>
            <a:off x="10390181" y="227088"/>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w="28575">
                <a:solidFill>
                  <a:schemeClr val="accent4">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0390181" y="217854"/>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ounded Rectangle 23"/>
          <p:cNvSpPr/>
          <p:nvPr/>
        </p:nvSpPr>
        <p:spPr>
          <a:xfrm>
            <a:off x="1519782" y="3295770"/>
            <a:ext cx="15299511" cy="4412063"/>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0066"/>
              </a:solidFill>
            </a:endParaRPr>
          </a:p>
        </p:txBody>
      </p:sp>
      <p:sp>
        <p:nvSpPr>
          <p:cNvPr id="25" name="Rectangle 24"/>
          <p:cNvSpPr/>
          <p:nvPr/>
        </p:nvSpPr>
        <p:spPr>
          <a:xfrm>
            <a:off x="2171292" y="3646754"/>
            <a:ext cx="7147857"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660066"/>
                </a:solidFill>
                <a:latin typeface="Courier New" panose="02070309020205020404" pitchFamily="49" charset="0"/>
                <a:cs typeface="Courier New" panose="02070309020205020404" pitchFamily="49" charset="0"/>
              </a:rPr>
              <a:t>1. xuat_4led_7doan_4so();</a:t>
            </a:r>
            <a:endParaRPr kumimoji="0" lang="en-US" sz="3400" i="0" u="none" strike="noStrike" kern="1200" cap="none" spc="0" normalizeH="0" baseline="0" noProof="0" dirty="0">
              <a:ln>
                <a:noFill/>
              </a:ln>
              <a:solidFill>
                <a:srgbClr val="660066"/>
              </a:solidFill>
              <a:uLnTx/>
              <a:uFillTx/>
              <a:latin typeface="Courier New" panose="02070309020205020404" pitchFamily="49" charset="0"/>
              <a:cs typeface="Courier New" panose="02070309020205020404" pitchFamily="49" charset="0"/>
            </a:endParaRPr>
          </a:p>
        </p:txBody>
      </p:sp>
      <p:sp>
        <p:nvSpPr>
          <p:cNvPr id="26" name="Rectangle 25"/>
          <p:cNvSpPr/>
          <p:nvPr/>
        </p:nvSpPr>
        <p:spPr>
          <a:xfrm>
            <a:off x="2171292" y="4716530"/>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660066"/>
                </a:solidFill>
                <a:latin typeface="Courier New" panose="02070309020205020404" pitchFamily="49" charset="0"/>
                <a:cs typeface="Courier New" panose="02070309020205020404" pitchFamily="49" charset="0"/>
              </a:rPr>
              <a:t>2. md4l7d_giaima_2so_vitri_vn(X, Y, Z); </a:t>
            </a:r>
            <a:endParaRPr kumimoji="0" lang="en-US" sz="3400" i="0" u="none" strike="noStrike" kern="1200" cap="none" spc="0" normalizeH="0" baseline="0" noProof="0" dirty="0">
              <a:ln>
                <a:noFill/>
              </a:ln>
              <a:solidFill>
                <a:srgbClr val="660066"/>
              </a:solidFill>
              <a:uLnTx/>
              <a:uFillTx/>
              <a:latin typeface="Courier New" panose="02070309020205020404" pitchFamily="49" charset="0"/>
              <a:cs typeface="Courier New" panose="02070309020205020404" pitchFamily="49" charset="0"/>
            </a:endParaRPr>
          </a:p>
        </p:txBody>
      </p:sp>
      <p:sp>
        <p:nvSpPr>
          <p:cNvPr id="27" name="Rectangle 26"/>
          <p:cNvSpPr/>
          <p:nvPr/>
        </p:nvSpPr>
        <p:spPr>
          <a:xfrm>
            <a:off x="2125572" y="5775462"/>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660066"/>
                </a:solidFill>
                <a:latin typeface="Courier New" panose="02070309020205020404" pitchFamily="49" charset="0"/>
                <a:cs typeface="Courier New" panose="02070309020205020404" pitchFamily="49" charset="0"/>
              </a:rPr>
              <a:t>3. md4l7d_giaima_3so_vitri_vn(X, Y, Z);</a:t>
            </a:r>
            <a:endParaRPr kumimoji="0" lang="en-US" sz="3400" i="0" u="none" strike="noStrike" kern="1200" cap="none" spc="0" normalizeH="0" baseline="0" noProof="0" dirty="0">
              <a:ln>
                <a:noFill/>
              </a:ln>
              <a:solidFill>
                <a:srgbClr val="660066"/>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2125572" y="683346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660066"/>
                </a:solidFill>
                <a:latin typeface="Courier New" panose="02070309020205020404" pitchFamily="49" charset="0"/>
                <a:cs typeface="Courier New" panose="02070309020205020404" pitchFamily="49" charset="0"/>
              </a:rPr>
              <a:t>4. md4l7d_giaima_4so_vitri_vn(X, Y, Z);</a:t>
            </a:r>
            <a:endParaRPr kumimoji="0" lang="en-US" sz="3400" i="0" u="none" strike="noStrike" kern="1200" cap="none" spc="0" normalizeH="0" baseline="0" noProof="0" dirty="0">
              <a:ln>
                <a:noFill/>
              </a:ln>
              <a:solidFill>
                <a:srgbClr val="660066"/>
              </a:solidFill>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802706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theme/theme1.xml><?xml version="1.0" encoding="utf-8"?>
<a:theme xmlns:a="http://schemas.openxmlformats.org/drawingml/2006/main" name="13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6135</TotalTime>
  <Words>5131</Words>
  <Application>Microsoft Office PowerPoint</Application>
  <PresentationFormat>Custom</PresentationFormat>
  <Paragraphs>1017</Paragraphs>
  <Slides>45</Slides>
  <Notes>45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45</vt:i4>
      </vt:variant>
    </vt:vector>
  </HeadingPairs>
  <TitlesOfParts>
    <vt:vector size="60" baseType="lpstr">
      <vt:lpstr>Gill Sans</vt:lpstr>
      <vt:lpstr>Roboto Thin</vt:lpstr>
      <vt:lpstr>Calibri</vt:lpstr>
      <vt:lpstr>Courier New</vt:lpstr>
      <vt:lpstr>Sitka Heading Semibold</vt:lpstr>
      <vt:lpstr>Wingdings</vt:lpstr>
      <vt:lpstr>Arial</vt:lpstr>
      <vt:lpstr>Times New Roman</vt:lpstr>
      <vt:lpstr>Constantia</vt:lpstr>
      <vt:lpstr>Lato Regular</vt:lpstr>
      <vt:lpstr>Bebas Neue</vt:lpstr>
      <vt:lpstr>Lato Light</vt:lpstr>
      <vt:lpstr>Roboto Medium</vt:lpstr>
      <vt:lpstr>13_Option 1</vt:lpstr>
      <vt:lpstr>14_Option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PC MY</cp:lastModifiedBy>
  <cp:revision>285</cp:revision>
  <dcterms:created xsi:type="dcterms:W3CDTF">2006-08-16T00:00:00Z</dcterms:created>
  <dcterms:modified xsi:type="dcterms:W3CDTF">2023-06-28T06:37:09Z</dcterms:modified>
  <dc:identifier>DAFHJBCCLSI</dc:identifier>
</cp:coreProperties>
</file>